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1" cy="269241"/>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2"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2"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0.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1.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2.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2.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3.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0.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0.png"/><Relationship Id="rId5" Type="http://schemas.openxmlformats.org/officeDocument/2006/relationships/image" Target="../media/image51.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5.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7" TargetMode="External"/><Relationship Id="rId5" Type="http://schemas.openxmlformats.org/officeDocument/2006/relationships/hyperlink" Target="https://bcourses.berkeley.edu/courses/1487684"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1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28.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economic…</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114"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43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43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39"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44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443"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447"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4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45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452"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45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56"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45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46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61"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46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46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66"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46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47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47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74"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47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117"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Reparations</a:t>
            </a:r>
          </a:p>
          <a:p>
            <a:pPr marL="231798" indent="-231798" defTabSz="585215">
              <a:spcBef>
                <a:spcPts val="500"/>
              </a:spcBef>
              <a:defRPr sz="1536">
                <a:uFill>
                  <a:solidFill>
                    <a:srgbClr val="000000"/>
                  </a:solidFill>
                </a:uFill>
                <a:latin typeface="Calibri"/>
                <a:ea typeface="Calibri"/>
                <a:cs typeface="Calibri"/>
                <a:sym typeface="Calibri"/>
              </a:defRPr>
            </a:pPr>
            <a:r>
              <a:t>A peace “without annexations and indemnities”…</a:t>
            </a:r>
          </a:p>
          <a:p>
            <a:pPr marL="231798" indent="-231798" defTabSz="585215">
              <a:spcBef>
                <a:spcPts val="500"/>
              </a:spcBef>
              <a:defRPr sz="1536">
                <a:uFill>
                  <a:solidFill>
                    <a:srgbClr val="000000"/>
                  </a:solidFill>
                </a:uFill>
                <a:latin typeface="Calibri"/>
                <a:ea typeface="Calibri"/>
                <a:cs typeface="Calibri"/>
                <a:sym typeface="Calibri"/>
              </a:defRPr>
            </a:pPr>
            <a:r>
              <a:t>But not without </a:t>
            </a:r>
            <a:r>
              <a:rPr i="1"/>
              <a:t>reparations…i</a:t>
            </a:r>
            <a:endParaRPr i="1"/>
          </a:p>
          <a:p>
            <a:pPr marL="231798" indent="-231798" defTabSz="585215">
              <a:spcBef>
                <a:spcPts val="500"/>
              </a:spcBef>
              <a:defRPr sz="1536">
                <a:uFill>
                  <a:solidFill>
                    <a:srgbClr val="000000"/>
                  </a:solidFill>
                </a:uFill>
                <a:latin typeface="Calibri"/>
                <a:ea typeface="Calibri"/>
                <a:cs typeface="Calibri"/>
                <a:sym typeface="Calibri"/>
              </a:defRPr>
            </a:pPr>
            <a:r>
              <a:t>Two years’ of Germany’s national income demanded:</a:t>
            </a:r>
          </a:p>
          <a:p>
            <a:pPr lvl="1" marL="516278" indent="-231798" defTabSz="585215">
              <a:spcBef>
                <a:spcPts val="500"/>
              </a:spcBef>
              <a:defRPr sz="1536">
                <a:uFill>
                  <a:solidFill>
                    <a:srgbClr val="000000"/>
                  </a:solidFill>
                </a:uFill>
                <a:latin typeface="Calibri"/>
                <a:ea typeface="Calibri"/>
                <a:cs typeface="Calibri"/>
                <a:sym typeface="Calibri"/>
              </a:defRPr>
            </a:pPr>
            <a:r>
              <a:t>Much of it “boob bait for the bubbas…” on the part of Allied politicians…</a:t>
            </a:r>
          </a:p>
          <a:p>
            <a:pPr lvl="1" marL="516278" indent="-231798" defTabSz="585215">
              <a:spcBef>
                <a:spcPts val="500"/>
              </a:spcBef>
              <a:defRPr sz="1536">
                <a:uFill>
                  <a:solidFill>
                    <a:srgbClr val="000000"/>
                  </a:solidFill>
                </a:uFill>
                <a:latin typeface="Calibri"/>
                <a:ea typeface="Calibri"/>
                <a:cs typeface="Calibri"/>
                <a:sym typeface="Calibri"/>
              </a:defRPr>
            </a:pPr>
            <a:r>
              <a:t>But a powerful shaper of post-WWI Germany</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0" indent="0" defTabSz="275051">
              <a:spcBef>
                <a:spcPts val="0"/>
              </a:spcBef>
              <a:buSzTx/>
              <a:buFont typeface="Arial"/>
              <a:buNone/>
              <a:defRPr b="1" sz="1408">
                <a:uFill>
                  <a:solidFill>
                    <a:srgbClr val="000000"/>
                  </a:solidFill>
                </a:uFill>
                <a:latin typeface="+mn-lt"/>
                <a:ea typeface="+mn-ea"/>
                <a:cs typeface="+mn-cs"/>
                <a:sym typeface="Helvetica"/>
              </a:defRPr>
            </a:pPr>
            <a:r>
              <a:t>Taxes</a:t>
            </a:r>
          </a:p>
          <a:p>
            <a:pPr marL="231798" indent="-231798" defTabSz="585215">
              <a:spcBef>
                <a:spcPts val="500"/>
              </a:spcBef>
              <a:defRPr sz="1536">
                <a:uFill>
                  <a:solidFill>
                    <a:srgbClr val="000000"/>
                  </a:solidFill>
                </a:uFill>
                <a:latin typeface="Calibri"/>
                <a:ea typeface="Calibri"/>
                <a:cs typeface="Calibri"/>
                <a:sym typeface="Calibri"/>
              </a:defRPr>
            </a:pPr>
            <a:r>
              <a:t>High and progressive tax rates…</a:t>
            </a:r>
          </a:p>
          <a:p>
            <a:pPr marL="231798" indent="-231798" defTabSz="585215">
              <a:spcBef>
                <a:spcPts val="500"/>
              </a:spcBef>
              <a:defRPr sz="1536">
                <a:uFill>
                  <a:solidFill>
                    <a:srgbClr val="000000"/>
                  </a:solidFill>
                </a:uFill>
                <a:latin typeface="Calibri"/>
                <a:ea typeface="Calibri"/>
                <a:cs typeface="Calibri"/>
                <a:sym typeface="Calibri"/>
              </a:defRPr>
            </a:pPr>
            <a:r>
              <a:t>A powerful impact on inequality…</a:t>
            </a:r>
          </a:p>
          <a:p>
            <a:pPr marL="231798" indent="-231798" defTabSz="585215">
              <a:spcBef>
                <a:spcPts val="500"/>
              </a:spcBef>
              <a:defRPr sz="1536">
                <a:uFill>
                  <a:solidFill>
                    <a:srgbClr val="000000"/>
                  </a:solidFill>
                </a:uFill>
                <a:latin typeface="Calibri"/>
                <a:ea typeface="Calibri"/>
                <a:cs typeface="Calibri"/>
                <a:sym typeface="Calibri"/>
              </a:defRPr>
            </a:pPr>
            <a:r>
              <a:t>Class war…</a:t>
            </a:r>
          </a:p>
          <a:p>
            <a:pPr marL="231798" indent="-231798" defTabSz="585215">
              <a:spcBef>
                <a:spcPts val="500"/>
              </a:spcBef>
              <a:defRPr sz="1536">
                <a:uFill>
                  <a:solidFill>
                    <a:srgbClr val="000000"/>
                  </a:solidFill>
                </a:uFill>
                <a:latin typeface="Calibri"/>
                <a:ea typeface="Calibri"/>
                <a:cs typeface="Calibri"/>
                <a:sym typeface="Calibri"/>
              </a:defRPr>
            </a:pPr>
          </a:p>
          <a:p>
            <a:pPr marL="0" indent="0" defTabSz="275051">
              <a:spcBef>
                <a:spcPts val="0"/>
              </a:spcBef>
              <a:buSzTx/>
              <a:buFont typeface="Arial"/>
              <a:buNone/>
              <a:defRPr b="1" sz="1408">
                <a:uFill>
                  <a:solidFill>
                    <a:srgbClr val="000000"/>
                  </a:solidFill>
                </a:uFill>
                <a:latin typeface="+mn-lt"/>
                <a:ea typeface="+mn-ea"/>
                <a:cs typeface="+mn-cs"/>
                <a:sym typeface="Helvetica"/>
              </a:defRPr>
            </a:pPr>
            <a:r>
              <a:t>Inflation</a:t>
            </a:r>
          </a:p>
          <a:p>
            <a:pPr marL="231798" indent="-231798" defTabSz="585215">
              <a:spcBef>
                <a:spcPts val="500"/>
              </a:spcBef>
              <a:defRPr sz="1536">
                <a:uFill>
                  <a:solidFill>
                    <a:srgbClr val="000000"/>
                  </a:solidFill>
                </a:uFill>
                <a:latin typeface="Calibri"/>
                <a:ea typeface="Calibri"/>
                <a:cs typeface="Calibri"/>
                <a:sym typeface="Calibri"/>
              </a:defRPr>
            </a:pPr>
            <a:r>
              <a:t>U.S.: price level x1.5</a:t>
            </a:r>
          </a:p>
          <a:p>
            <a:pPr marL="231798" indent="-231798" defTabSz="585215">
              <a:spcBef>
                <a:spcPts val="500"/>
              </a:spcBef>
              <a:defRPr sz="1536">
                <a:uFill>
                  <a:solidFill>
                    <a:srgbClr val="000000"/>
                  </a:solidFill>
                </a:uFill>
                <a:latin typeface="Calibri"/>
                <a:ea typeface="Calibri"/>
                <a:cs typeface="Calibri"/>
                <a:sym typeface="Calibri"/>
              </a:defRPr>
            </a:pPr>
            <a:r>
              <a:t>Britain: price level x2.0</a:t>
            </a:r>
          </a:p>
          <a:p>
            <a:pPr marL="231798" indent="-231798" defTabSz="585215">
              <a:spcBef>
                <a:spcPts val="500"/>
              </a:spcBef>
              <a:defRPr sz="1536">
                <a:uFill>
                  <a:solidFill>
                    <a:srgbClr val="000000"/>
                  </a:solidFill>
                </a:uFill>
                <a:latin typeface="Calibri"/>
                <a:ea typeface="Calibri"/>
                <a:cs typeface="Calibri"/>
                <a:sym typeface="Calibri"/>
              </a:defRPr>
            </a:pPr>
            <a:r>
              <a:t>France: price level x7.0</a:t>
            </a:r>
          </a:p>
          <a:p>
            <a:pPr marL="231798" indent="-231798" defTabSz="585215">
              <a:spcBef>
                <a:spcPts val="500"/>
              </a:spcBef>
              <a:defRPr sz="1536">
                <a:uFill>
                  <a:solidFill>
                    <a:srgbClr val="000000"/>
                  </a:solidFill>
                </a:uFill>
                <a:latin typeface="Calibri"/>
                <a:ea typeface="Calibri"/>
                <a:cs typeface="Calibri"/>
                <a:sym typeface="Calibri"/>
              </a:defRPr>
            </a:pPr>
            <a:r>
              <a:t>German: price level x1,000,000,000,000</a:t>
            </a:r>
          </a:p>
          <a:p>
            <a:pPr lvl="1" marL="516278" indent="-231798" defTabSz="585215">
              <a:spcBef>
                <a:spcPts val="500"/>
              </a:spcBef>
              <a:defRPr sz="1536">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7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79"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8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8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84"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485"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8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89"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90"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491"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492"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493"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9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97"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98"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499"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00"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01"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0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0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0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0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0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09"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510"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1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4"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15"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16"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17"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18"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519"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520"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52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24"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2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8"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29"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3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3"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34"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535"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3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9"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120"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4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3"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4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7"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5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1"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55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5"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5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9"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60"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561"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6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5"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66"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567"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7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1"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72"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573"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57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77"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0"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583"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584"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123"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58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8"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58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59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3"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59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59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8"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59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0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3"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60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0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8"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60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1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3"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1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1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8"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1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22"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23"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Catch Our Breath…"/>
          <p:cNvSpPr txBox="1"/>
          <p:nvPr>
            <p:ph type="title"/>
          </p:nvPr>
        </p:nvSpPr>
        <p:spPr>
          <a:xfrm>
            <a:off x="276457" y="-2"/>
            <a:ext cx="8572501" cy="1270003"/>
          </a:xfrm>
          <a:prstGeom prst="rect">
            <a:avLst/>
          </a:prstGeom>
        </p:spPr>
        <p:txBody>
          <a:bodyPr/>
          <a:lstStyle/>
          <a:p>
            <a:pPr/>
            <a:r>
              <a:t>Notes</a:t>
            </a:r>
          </a:p>
        </p:txBody>
      </p:sp>
      <p:sp>
        <p:nvSpPr>
          <p:cNvPr id="626" name="Ask a couple of questions?…"/>
          <p:cNvSpPr txBox="1"/>
          <p:nvPr>
            <p:ph type="body" sz="half" idx="1"/>
          </p:nvPr>
        </p:nvSpPr>
        <p:spPr>
          <a:xfrm>
            <a:off x="276456" y="1270000"/>
            <a:ext cx="3810003" cy="4762500"/>
          </a:xfrm>
          <a:prstGeom prst="rect">
            <a:avLst/>
          </a:prstGeom>
        </p:spPr>
        <p:txBody>
          <a:bodyPr anchor="t"/>
          <a:lstStyle>
            <a:lvl1pPr>
              <a:spcBef>
                <a:spcPts val="1200"/>
              </a:spcBef>
            </a:lvl1pPr>
          </a:lstStyle>
          <a:p>
            <a:pPr/>
            <a:r>
              <a:t>Lecture- Revolution #TCEH (22) 2017-02-26.key</a:t>
            </a:r>
          </a:p>
        </p:txBody>
      </p:sp>
      <p:pic>
        <p:nvPicPr>
          <p:cNvPr id="627"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126"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305135">
              <a:spcBef>
                <a:spcPts val="0"/>
              </a:spcBef>
              <a:buSzTx/>
              <a:buFont typeface="Arial"/>
              <a:buNone/>
              <a:defRPr b="1" sz="1562">
                <a:uFill>
                  <a:solidFill>
                    <a:srgbClr val="000000"/>
                  </a:solidFill>
                </a:uFill>
                <a:latin typeface="+mn-lt"/>
                <a:ea typeface="+mn-ea"/>
                <a:cs typeface="+mn-cs"/>
                <a:sym typeface="Helvetica"/>
              </a:defRPr>
            </a:pPr>
            <a:r>
              <a:t>Will I ask you about Jan Christian Smuts? About the prayer (and theology) of the Grigua?</a:t>
            </a:r>
          </a:p>
          <a:p>
            <a:pPr marL="0" indent="0" defTabSz="305135">
              <a:spcBef>
                <a:spcPts val="0"/>
              </a:spcBef>
              <a:buSzTx/>
              <a:buFont typeface="Arial"/>
              <a:buNone/>
              <a:defRPr b="1" sz="1562">
                <a:uFill>
                  <a:solidFill>
                    <a:srgbClr val="000000"/>
                  </a:solidFill>
                </a:uFill>
                <a:latin typeface="+mn-lt"/>
                <a:ea typeface="+mn-ea"/>
                <a:cs typeface="+mn-cs"/>
                <a:sym typeface="Helvetica"/>
              </a:defRPr>
            </a:pPr>
          </a:p>
          <a:p>
            <a:pPr marL="257151" indent="-257151" defTabSz="649223">
              <a:spcBef>
                <a:spcPts val="500"/>
              </a:spcBef>
              <a:defRPr sz="1703">
                <a:uFill>
                  <a:solidFill>
                    <a:srgbClr val="000000"/>
                  </a:solidFill>
                </a:uFill>
                <a:latin typeface="Calibri"/>
                <a:ea typeface="Calibri"/>
                <a:cs typeface="Calibri"/>
                <a:sym typeface="Calibri"/>
              </a:defRPr>
            </a:pPr>
            <a:r>
              <a:t>No…</a:t>
            </a:r>
          </a:p>
          <a:p>
            <a:pPr marL="257151" indent="-257151" defTabSz="649223">
              <a:spcBef>
                <a:spcPts val="500"/>
              </a:spcBef>
              <a:defRPr sz="1703">
                <a:uFill>
                  <a:solidFill>
                    <a:srgbClr val="000000"/>
                  </a:solidFill>
                </a:uFill>
                <a:latin typeface="Calibri"/>
                <a:ea typeface="Calibri"/>
                <a:cs typeface="Calibri"/>
                <a:sym typeface="Calibri"/>
              </a:defRPr>
            </a:pPr>
            <a:r>
              <a:t>Themes and concepts…</a:t>
            </a:r>
          </a:p>
          <a:p>
            <a:pPr lvl="1" marL="572746" indent="-257151" defTabSz="649223">
              <a:spcBef>
                <a:spcPts val="500"/>
              </a:spcBef>
              <a:defRPr sz="1703">
                <a:uFill>
                  <a:solidFill>
                    <a:srgbClr val="000000"/>
                  </a:solidFill>
                </a:uFill>
                <a:latin typeface="Calibri"/>
                <a:ea typeface="Calibri"/>
                <a:cs typeface="Calibri"/>
                <a:sym typeface="Calibri"/>
              </a:defRPr>
            </a:pPr>
            <a:r>
              <a:t>But you need narratives and stories to hang onto them…</a:t>
            </a:r>
          </a:p>
          <a:p>
            <a:pPr lvl="1" marL="572746" indent="-257151" defTabSz="649223">
              <a:spcBef>
                <a:spcPts val="500"/>
              </a:spcBef>
              <a:defRPr sz="1703">
                <a:uFill>
                  <a:solidFill>
                    <a:srgbClr val="000000"/>
                  </a:solidFill>
                </a:uFill>
                <a:latin typeface="Calibri"/>
                <a:ea typeface="Calibri"/>
                <a:cs typeface="Calibri"/>
                <a:sym typeface="Calibri"/>
              </a:defRPr>
            </a:pPr>
            <a:r>
              <a:t>And our brains are very good at deep-sixing useless information</a:t>
            </a:r>
          </a:p>
          <a:p>
            <a:pPr marL="257151" indent="-257151" defTabSz="649223">
              <a:spcBef>
                <a:spcPts val="500"/>
              </a:spcBef>
              <a:defRPr sz="1703">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72746" indent="-257151" defTabSz="649223">
              <a:spcBef>
                <a:spcPts val="500"/>
              </a:spcBef>
              <a:defRPr sz="1703">
                <a:uFill>
                  <a:solidFill>
                    <a:srgbClr val="000000"/>
                  </a:solidFill>
                </a:uFill>
                <a:latin typeface="Calibri"/>
                <a:ea typeface="Calibri"/>
                <a:cs typeface="Calibri"/>
                <a:sym typeface="Calibri"/>
              </a:defRPr>
            </a:pPr>
            <a:r>
              <a:t>“Picture some serious non-fiction tomes. The Selfish Gene; Thinking, Fast and Slow; Guns, Germs, and Steel; etc. 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Revolutions</a:t>
            </a:r>
          </a:p>
        </p:txBody>
      </p:sp>
      <p:sp>
        <p:nvSpPr>
          <p:cNvPr id="129" name="“Petty Officer Lemmgen… arrived at the Ministry [of War]… found… Lieutenant Hambuger.... Lemmgen produced a typed document with the following text: ‘Comrades and Workers! The Ebert- 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Hambuger.... Lemmgen produced a typed document with the following text: ‘Comrades and Workers! The Ebert- 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Marxist Economics"/>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Marxist Economics</a:t>
            </a:r>
          </a:p>
        </p:txBody>
      </p:sp>
      <p:sp>
        <p:nvSpPr>
          <p:cNvPr id="132" name="Everything measured in labor values…"/>
          <p:cNvSpPr txBox="1"/>
          <p:nvPr>
            <p:ph type="body" idx="4294967295"/>
          </p:nvPr>
        </p:nvSpPr>
        <p:spPr>
          <a:xfrm>
            <a:off x="457199" y="1094171"/>
            <a:ext cx="8234348" cy="52440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Everything measured in labor values</a:t>
            </a:r>
          </a:p>
          <a:p>
            <a:pPr marL="362185" indent="-362185" defTabSz="914400">
              <a:spcBef>
                <a:spcPts val="800"/>
              </a:spcBef>
              <a:defRPr>
                <a:uFill>
                  <a:solidFill>
                    <a:srgbClr val="000000"/>
                  </a:solidFill>
                </a:uFill>
                <a:latin typeface="Calibri"/>
                <a:ea typeface="Calibri"/>
                <a:cs typeface="Calibri"/>
                <a:sym typeface="Calibri"/>
              </a:defRPr>
            </a:pPr>
            <a:r>
              <a:t>Proﬁt_Rate x Capital + Wages = 1</a:t>
            </a:r>
          </a:p>
          <a:p>
            <a:pPr marL="362185" indent="-362185" defTabSz="914400">
              <a:spcBef>
                <a:spcPts val="800"/>
              </a:spcBef>
              <a:defRPr>
                <a:uFill>
                  <a:solidFill>
                    <a:srgbClr val="000000"/>
                  </a:solidFill>
                </a:uFill>
                <a:latin typeface="Calibri"/>
                <a:ea typeface="Calibri"/>
                <a:cs typeface="Calibri"/>
                <a:sym typeface="Calibri"/>
              </a:defRPr>
            </a:pPr>
            <a:r>
              <a:t>Wages &lt; 1 - Proﬁt_Rate x Capital</a:t>
            </a:r>
          </a:p>
          <a:p>
            <a:pPr lvl="1" marL="806685" indent="-362185" defTabSz="914400">
              <a:spcBef>
                <a:spcPts val="800"/>
              </a:spcBef>
              <a:defRPr>
                <a:uFill>
                  <a:solidFill>
                    <a:srgbClr val="000000"/>
                  </a:solidFill>
                </a:uFill>
                <a:latin typeface="Calibri"/>
                <a:ea typeface="Calibri"/>
                <a:cs typeface="Calibri"/>
                <a:sym typeface="Calibri"/>
              </a:defRPr>
            </a:pPr>
            <a:r>
              <a:t>Capital must increase…</a:t>
            </a:r>
          </a:p>
          <a:p>
            <a:pPr lvl="1" marL="806685" indent="-362185" defTabSz="914400">
              <a:spcBef>
                <a:spcPts val="800"/>
              </a:spcBef>
              <a:defRPr>
                <a:uFill>
                  <a:solidFill>
                    <a:srgbClr val="000000"/>
                  </a:solidFill>
                </a:uFill>
                <a:latin typeface="Calibri"/>
                <a:ea typeface="Calibri"/>
                <a:cs typeface="Calibri"/>
                <a:sym typeface="Calibri"/>
              </a:defRPr>
            </a:pPr>
            <a:r>
              <a:t>Profit_Rate cannot fall below some floor…</a:t>
            </a:r>
          </a:p>
          <a:p>
            <a:pPr lvl="1" marL="806685" indent="-362185" defTabSz="914400">
              <a:spcBef>
                <a:spcPts val="800"/>
              </a:spcBef>
              <a:defRPr>
                <a:uFill>
                  <a:solidFill>
                    <a:srgbClr val="000000"/>
                  </a:solidFill>
                </a:uFill>
                <a:latin typeface="Calibri"/>
                <a:ea typeface="Calibri"/>
                <a:cs typeface="Calibri"/>
                <a:sym typeface="Calibri"/>
              </a:defRPr>
            </a:pPr>
            <a:r>
              <a:t>Hence wages must fall—unless the system breaks down…</a:t>
            </a:r>
          </a:p>
          <a:p>
            <a:pPr lvl="1" marL="806685" indent="-362185" defTabSz="914400">
              <a:spcBef>
                <a:spcPts val="800"/>
              </a:spcBef>
              <a:defRPr>
                <a:uFill>
                  <a:solidFill>
                    <a:srgbClr val="000000"/>
                  </a:solidFill>
                </a:uFill>
                <a:latin typeface="Calibri"/>
                <a:ea typeface="Calibri"/>
                <a:cs typeface="Calibri"/>
                <a:sym typeface="Calibri"/>
              </a:defRPr>
            </a:pPr>
            <a:r>
              <a:t>And it does, with each breakdown being bigger and bigger…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Marxist Economics II"/>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Marxist Economics II</a:t>
            </a:r>
          </a:p>
        </p:txBody>
      </p:sp>
      <p:sp>
        <p:nvSpPr>
          <p:cNvPr id="135" name="“In proportion as capital accumulates, the lot of the laborer, be his payment high or low, must grow worse. The law that always equilibrates the relative surplus [unemployed] population to the extent and energy of accumulation, this law rivets the laborer to capital more ﬁrmly than the wedges of Vulcan did Prometheus to the rock. It establishes an accumulation of misery, corresponding with accumulation of capital. Accumulation of wealth at one pole is, therefore, at the same time accumulation of misery, agony of toil, slavery, ignorance, brutality, mental degradation, at the opposite pole, i.e., on the side of the [working] class…”"/>
          <p:cNvSpPr txBox="1"/>
          <p:nvPr>
            <p:ph type="body" idx="4294967295"/>
          </p:nvPr>
        </p:nvSpPr>
        <p:spPr>
          <a:xfrm>
            <a:off x="457199" y="1094171"/>
            <a:ext cx="8234348" cy="5244063"/>
          </a:xfrm>
          <a:prstGeom prst="rect">
            <a:avLst/>
          </a:prstGeom>
        </p:spPr>
        <p:txBody>
          <a:bodyPr lIns="50800" tIns="50800" rIns="50800" bIns="50800" anchor="t"/>
          <a:lstStyle>
            <a:lvl1pPr marL="362185" indent="-362185" defTabSz="914400">
              <a:spcBef>
                <a:spcPts val="800"/>
              </a:spcBef>
              <a:defRPr>
                <a:uFill>
                  <a:solidFill>
                    <a:srgbClr val="000000"/>
                  </a:solidFill>
                </a:uFill>
                <a:latin typeface="Calibri"/>
                <a:ea typeface="Calibri"/>
                <a:cs typeface="Calibri"/>
                <a:sym typeface="Calibri"/>
              </a:defRPr>
            </a:lvl1pPr>
          </a:lstStyle>
          <a:p>
            <a:pPr/>
            <a:r>
              <a:t>“In proportion as capital accumulates, the lot of the laborer, be his payment high or low, must grow worse. The law that always equilibrates the relative surplus [unemployed] population to the extent and energy of accumulation, this law rivets the laborer to capital more ﬁrmly than the wedges of Vulcan did Prometheus to the rock. It establishes an accumulation of misery, corresponding with accumulation of capital. Accumulation of wealth at one pole is, therefore, at the same time accumulation of misery, agony of toil, slavery, ignorance, brutality, mental degradation, at the opposite pole, i.e., on the side of the [working] class…”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138"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139"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142"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143" name="Image" descr="Image"/>
          <p:cNvPicPr>
            <a:picLocks noChangeAspect="1"/>
          </p:cNvPicPr>
          <p:nvPr/>
        </p:nvPicPr>
        <p:blipFill>
          <a:blip r:embed="rId2">
            <a:extLst/>
          </a:blip>
          <a:stretch>
            <a:fillRect/>
          </a:stretch>
        </p:blipFill>
        <p:spPr>
          <a:xfrm>
            <a:off x="4910865" y="892968"/>
            <a:ext cx="3948863" cy="562613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60">
              <a:defRPr sz="2668">
                <a:uFill>
                  <a:solidFill>
                    <a:srgbClr val="000000"/>
                  </a:solidFill>
                </a:uFill>
              </a:defRPr>
            </a:pPr>
            <a:r>
              <a:t>U.C. Berkeley: Economics 115: Spring 2020</a:t>
            </a:r>
            <a:r>
              <a:rPr sz="4692">
                <a:latin typeface="Calibri"/>
                <a:ea typeface="Calibri"/>
                <a:cs typeface="Calibri"/>
                <a:sym typeface="Calibri"/>
              </a:rPr>
              <a:t> </a:t>
            </a:r>
            <a:endParaRPr sz="4692"/>
          </a:p>
          <a:p>
            <a:pPr defTabSz="311260">
              <a:defRPr sz="4048">
                <a:uFill>
                  <a:solidFill>
                    <a:srgbClr val="000000"/>
                  </a:solidFill>
                </a:uFill>
                <a:latin typeface="Calibri"/>
                <a:ea typeface="Calibri"/>
                <a:cs typeface="Calibri"/>
                <a:sym typeface="Calibri"/>
              </a:defRPr>
            </a:pPr>
            <a:r>
              <a:t>20th Century Economic History: Lecture 5: After WWI: Restoring? Civilization?</a:t>
            </a:r>
          </a:p>
        </p:txBody>
      </p:sp>
      <p:sp>
        <p:nvSpPr>
          <p:cNvPr id="8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p>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r>
              <a:t>Brad DeLong</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Department of Economics and Blum Center, U.C. Berkeley; and WCEG</a:t>
            </a:r>
          </a:p>
          <a:p>
            <a:pPr marL="0" indent="0" algn="ctr" defTabSz="402336">
              <a:spcBef>
                <a:spcPts val="1000"/>
              </a:spcBef>
              <a:buSzTx/>
              <a:buFont typeface="Arial"/>
              <a:buNone/>
              <a:defRPr sz="2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last revised: 2020-02-03</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for delivery: W 2020-02-05 17:00 HMMB390</a:t>
            </a:r>
          </a:p>
          <a:p>
            <a:pPr marL="0" indent="0" algn="ctr" defTabSz="402336">
              <a:spcBef>
                <a:spcPts val="1000"/>
              </a:spcBef>
              <a:buSzTx/>
              <a:buFont typeface="Arial"/>
              <a:buNone/>
              <a:defRPr sz="14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402336">
              <a:spcBef>
                <a:spcPts val="0"/>
              </a:spcBef>
              <a:buSzTx/>
              <a:buFont typeface="Arial"/>
              <a:buNone/>
              <a:defRPr sz="12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https://github.com/braddelong/public-files/blob/master/econ-115-lecture-5.pptx</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Wikipedia on Her Death"/>
          <p:cNvSpPr txBox="1"/>
          <p:nvPr>
            <p:ph type="title"/>
          </p:nvPr>
        </p:nvSpPr>
        <p:spPr>
          <a:xfrm>
            <a:off x="669726" y="0"/>
            <a:ext cx="8031362" cy="892969"/>
          </a:xfrm>
          <a:prstGeom prst="rect">
            <a:avLst/>
          </a:prstGeom>
        </p:spPr>
        <p:txBody>
          <a:bodyPr/>
          <a:lstStyle>
            <a:lvl1pPr defTabSz="438911">
              <a:defRPr sz="5376"/>
            </a:lvl1pPr>
          </a:lstStyle>
          <a:p>
            <a:pPr/>
            <a:r>
              <a:t>Wikipedia on Her Death</a:t>
            </a:r>
          </a:p>
        </p:txBody>
      </p:sp>
      <p:sp>
        <p:nvSpPr>
          <p:cNvPr id="146" name="On New Year's Day, Luxemburg declared:…"/>
          <p:cNvSpPr txBox="1"/>
          <p:nvPr>
            <p:ph type="body" idx="1"/>
          </p:nvPr>
        </p:nvSpPr>
        <p:spPr>
          <a:xfrm>
            <a:off x="226764" y="892968"/>
            <a:ext cx="8604431" cy="5626139"/>
          </a:xfrm>
          <a:prstGeom prst="rect">
            <a:avLst/>
          </a:prstGeom>
        </p:spPr>
        <p:txBody>
          <a:bodyPr anchor="t"/>
          <a:lstStyle/>
          <a:p>
            <a:pPr marL="186689" indent="-186689" defTabSz="258782">
              <a:spcBef>
                <a:spcPts val="500"/>
              </a:spcBef>
              <a:defRPr sz="1512"/>
            </a:pPr>
            <a:r>
              <a:t>On New Year's Day, Luxemburg declared:</a:t>
            </a:r>
          </a:p>
          <a:p>
            <a:pPr lvl="1" marL="466725" indent="-186689" defTabSz="258782">
              <a:spcBef>
                <a:spcPts val="500"/>
              </a:spcBef>
              <a:defRPr sz="1512"/>
            </a:pPr>
            <a:r>
              <a:t>“Today we can seriously set about destroying capitalism once and for all. Nay, more; not merely are we today in a position to perform this task, nor merely is its performance a duty toward the proletariat, but our solution offers the only means of saving human society from destruction.”</a:t>
            </a:r>
          </a:p>
          <a:p>
            <a:pPr marL="186689" indent="-186689" defTabSz="258782">
              <a:spcBef>
                <a:spcPts val="500"/>
              </a:spcBef>
              <a:defRPr sz="1512"/>
            </a:pPr>
            <a:r>
              <a:t>Like Liebknecht, Luxemburg supported the violent putsch attempt. The </a:t>
            </a:r>
            <a:r>
              <a:rPr i="1">
                <a:latin typeface="+mn-lt"/>
                <a:ea typeface="+mn-ea"/>
                <a:cs typeface="+mn-cs"/>
                <a:sym typeface="Helvetica"/>
              </a:rPr>
              <a:t>Red Flag</a:t>
            </a:r>
            <a:r>
              <a:t> encouraged the rebels to occupy the editorial offices of the liberal press and later, all positions of power. On 8 January, Luxemburg's </a:t>
            </a:r>
            <a:r>
              <a:rPr i="1">
                <a:latin typeface="+mn-lt"/>
                <a:ea typeface="+mn-ea"/>
                <a:cs typeface="+mn-cs"/>
                <a:sym typeface="Helvetica"/>
              </a:rPr>
              <a:t>Red Flag</a:t>
            </a:r>
            <a:r>
              <a:t> printed a public statement by her, in which she called for revolutionary violence and no negotiations with the revolution's "mortal enemies", the Friedrich Ebert-Philipp Scheidemann government.</a:t>
            </a:r>
          </a:p>
          <a:p>
            <a:pPr marL="186689" indent="-186689" defTabSz="258782">
              <a:spcBef>
                <a:spcPts val="500"/>
              </a:spcBef>
              <a:defRPr sz="1512"/>
            </a:pPr>
            <a:r>
              <a:t>In response to the uprising, German Chancellor and SPD leader Friedrich Ebert ordered the Freikorps to destroy the left-wing revolution, which was crushed by 11 January 1919. Luxemburg's </a:t>
            </a:r>
            <a:r>
              <a:rPr i="1">
                <a:latin typeface="+mn-lt"/>
                <a:ea typeface="+mn-ea"/>
                <a:cs typeface="+mn-cs"/>
                <a:sym typeface="Helvetica"/>
              </a:rPr>
              <a:t>Red Flag</a:t>
            </a:r>
            <a:r>
              <a:t> falsely claimed that the rebellion was spreading across Germany. On 10 January, Luxemburg called for the murder of Scheidemann's supporters and said they had earned their fate. The uprising was small-scale, had limited support and consisted of the occupation of a few newspaper buildings and the construction of street barricades. </a:t>
            </a:r>
          </a:p>
          <a:p>
            <a:pPr marL="186689" indent="-186689" defTabSz="258782">
              <a:spcBef>
                <a:spcPts val="500"/>
              </a:spcBef>
              <a:defRPr sz="1512"/>
            </a:pPr>
            <a:r>
              <a:t>Luxemburg and Liebknecht were captured in Berlin on 15 January 1919 by the Rifle Division of the Cavalry Guards of the Freikorps (Garde-Kavallerie-Schützendivision). Its commander Captain Waldemar Pabst, with Lieutenant Horst von Pflugk-Harttung, questioned them under torture and then gave the order to summarily execute them. Luxemburg was knocked down with a rifle butt by the soldier Otto Runge, then shot in the head, either by Lieutenant Kurt Vogel or by Lieutenant Hermann Souchon. Her body was flung into Berlin's Landwehr Canal…</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149"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52911">
              <a:spcBef>
                <a:spcPts val="800"/>
              </a:spcBef>
              <a:buSzTx/>
              <a:buFont typeface="Arial"/>
              <a:buNone/>
              <a:defRPr b="1" sz="1860">
                <a:uFill>
                  <a:solidFill>
                    <a:srgbClr val="000000"/>
                  </a:solidFill>
                </a:uFill>
                <a:latin typeface="+mn-lt"/>
                <a:ea typeface="+mn-ea"/>
                <a:cs typeface="+mn-cs"/>
                <a:sym typeface="Helvetica"/>
              </a:defRPr>
            </a:pPr>
            <a:r>
              <a:t>DeLong: Office Hours</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M 11:10-12:40, Blum Hall 200B</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T 11:15-12:00, Blum Hall 200B</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a:hlinkClick r:id="rId3" invalidUrl="" action="" tgtFrame="" tooltip="" history="1" highlightClick="0" endSnd="0"/>
              </a:rPr>
              <a:t>https://www.icloud.com/numbers/0leoOOlezWp6BYKSiPJhdXy7Q</a:t>
            </a:r>
            <a:r>
              <a:t>&gt;</a:t>
            </a:r>
          </a:p>
          <a:p>
            <a:pPr marL="0" indent="0" algn="ctr" defTabSz="352911">
              <a:spcBef>
                <a:spcPts val="800"/>
              </a:spcBef>
              <a:buSzTx/>
              <a:buFont typeface="Arial"/>
              <a:buNone/>
              <a:defRPr b="1" sz="1395">
                <a:uFill>
                  <a:solidFill>
                    <a:srgbClr val="000000"/>
                  </a:solidFill>
                </a:uFill>
                <a:latin typeface="+mn-lt"/>
                <a:ea typeface="+mn-ea"/>
                <a:cs typeface="+mn-cs"/>
                <a:sym typeface="Helvetica"/>
              </a:defRPr>
            </a:pPr>
          </a:p>
          <a:p>
            <a:pPr marL="0" indent="0" defTabSz="352911">
              <a:spcBef>
                <a:spcPts val="800"/>
              </a:spcBef>
              <a:buSzTx/>
              <a:buFont typeface="Arial"/>
              <a:buNone/>
              <a:defRPr b="1" sz="1860">
                <a:uFill>
                  <a:solidFill>
                    <a:srgbClr val="000000"/>
                  </a:solidFill>
                </a:uFill>
                <a:latin typeface="+mn-lt"/>
                <a:ea typeface="+mn-ea"/>
                <a:cs typeface="+mn-cs"/>
                <a:sym typeface="Helvetica"/>
              </a:defRPr>
            </a:pPr>
            <a:r>
              <a:t>Paper due Feb 23: The Coming of Modern Economic Growth: Assignment 4</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What do you think are the most important differences between the era of modern economic growth—in those economies and those periods which have been profoundly shaped by it—and earlier economies, or economies which have by-and-large not been profoundly shaped by the modern economic growth process?</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Explain why you hold the views that you do. Justify your opinions with quotations from and citations to DeLong's book draft—and to other sources you believe apposite.</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4" invalidUrl="" action="" tgtFrame="" tooltip="" history="1" highlightClick="0" endSnd="0"/>
              </a:rPr>
              <a:t>https://bcourses.berkeley.edu/courses/1487684/assignments/8051997</a:t>
            </a:r>
            <a:r>
              <a:t>&gt;</a:t>
            </a:r>
          </a:p>
          <a:p>
            <a:pPr marL="0" indent="0" defTabSz="352911">
              <a:spcBef>
                <a:spcPts val="800"/>
              </a:spcBef>
              <a:buSzTx/>
              <a:buFont typeface="Arial"/>
              <a:buNone/>
              <a:defRPr sz="1395">
                <a:uFill>
                  <a:solidFill>
                    <a:srgbClr val="000000"/>
                  </a:solidFill>
                </a:uFill>
                <a:latin typeface="+mn-lt"/>
                <a:ea typeface="+mn-ea"/>
                <a:cs typeface="+mn-cs"/>
                <a:sym typeface="Helvetica"/>
              </a:defRPr>
            </a:pPr>
          </a:p>
          <a:p>
            <a:pPr marL="0" indent="0" defTabSz="352911">
              <a:spcBef>
                <a:spcPts val="800"/>
              </a:spcBef>
              <a:buSzTx/>
              <a:buFont typeface="Arial"/>
              <a:buNone/>
              <a:defRPr b="1" sz="1860">
                <a:uFill>
                  <a:solidFill>
                    <a:srgbClr val="000000"/>
                  </a:solidFill>
                </a:uFill>
                <a:latin typeface="+mn-lt"/>
                <a:ea typeface="+mn-ea"/>
                <a:cs typeface="+mn-cs"/>
                <a:sym typeface="Helvetica"/>
              </a:defRPr>
            </a:pPr>
            <a:r>
              <a:t>Dasgupta, Eichengreen, and Skidelsky will be on the exam!</a:t>
            </a:r>
          </a:p>
          <a:p>
            <a:pPr marL="0" indent="0" defTabSz="361416">
              <a:spcBef>
                <a:spcPts val="900"/>
              </a:spcBef>
              <a:buSzTx/>
              <a:buFont typeface="Arial"/>
              <a:buNone/>
              <a:defRPr b="1" sz="186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5"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DeLong Office Hours</a:t>
            </a:r>
          </a:p>
        </p:txBody>
      </p:sp>
      <p:sp>
        <p:nvSpPr>
          <p:cNvPr id="152"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11:10-12:40,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T 11:15-12:00,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By appointment in Blum Hall 200B, Evans 691A, or elsewhere: </a:t>
            </a:r>
          </a:p>
          <a:p>
            <a:pPr marL="300789" indent="-300789" defTabSz="379474">
              <a:spcBef>
                <a:spcPts val="900"/>
              </a:spcBef>
              <a:buSzPct val="100000"/>
              <a:defRPr sz="3000">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a:t>
            </a:r>
          </a:p>
          <a:p>
            <a:pPr marL="300789" indent="-300789" defTabSz="379474">
              <a:spcBef>
                <a:spcPts val="900"/>
              </a:spcBef>
              <a:buSzPct val="100000"/>
              <a:defRPr sz="3000">
                <a:uFill>
                  <a:solidFill>
                    <a:srgbClr val="000000"/>
                  </a:solidFill>
                </a:uFill>
                <a:latin typeface="+mn-lt"/>
                <a:ea typeface="+mn-ea"/>
                <a:cs typeface="+mn-cs"/>
                <a:sym typeface="Helvetica"/>
              </a:defRPr>
            </a:pPr>
            <a:r>
              <a:t>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Macroeconomics for Beginners…"/>
          <p:cNvSpPr txBox="1"/>
          <p:nvPr>
            <p:ph type="title" idx="4294967295"/>
          </p:nvPr>
        </p:nvSpPr>
        <p:spPr>
          <a:xfrm>
            <a:off x="457199" y="-1"/>
            <a:ext cx="8234348" cy="1094173"/>
          </a:xfrm>
          <a:prstGeom prst="rect">
            <a:avLst/>
          </a:prstGeom>
        </p:spPr>
        <p:txBody>
          <a:bodyPr lIns="50800" tIns="50800" rIns="50800" bIns="50800"/>
          <a:lstStyle/>
          <a:p>
            <a:pPr lvl="1" defTabSz="291643">
              <a:defRPr sz="3975"/>
            </a:pPr>
            <a:r>
              <a:t>Macroeconomics for Beginners…</a:t>
            </a:r>
          </a:p>
        </p:txBody>
      </p:sp>
      <p:sp>
        <p:nvSpPr>
          <p:cNvPr id="155" name="The Polanyian Perplex:…"/>
          <p:cNvSpPr txBox="1"/>
          <p:nvPr>
            <p:ph type="body" idx="4294967295"/>
          </p:nvPr>
        </p:nvSpPr>
        <p:spPr>
          <a:xfrm>
            <a:off x="457199" y="1094171"/>
            <a:ext cx="8234348" cy="5244063"/>
          </a:xfrm>
          <a:prstGeom prst="rect">
            <a:avLst/>
          </a:prstGeom>
        </p:spPr>
        <p:txBody>
          <a:bodyPr lIns="50800" tIns="50800" rIns="50800" bIns="50800" anchor="t"/>
          <a:lstStyle/>
          <a:p>
            <a:pPr marL="0" indent="0" defTabSz="421172">
              <a:spcBef>
                <a:spcPts val="0"/>
              </a:spcBef>
              <a:buSzTx/>
              <a:buFont typeface="Arial"/>
              <a:buNone/>
              <a:defRPr b="1" sz="2156">
                <a:uFill>
                  <a:solidFill>
                    <a:srgbClr val="000000"/>
                  </a:solidFill>
                </a:uFill>
                <a:latin typeface="+mn-lt"/>
                <a:ea typeface="+mn-ea"/>
                <a:cs typeface="+mn-cs"/>
                <a:sym typeface="Helvetica"/>
              </a:defRPr>
            </a:pPr>
            <a:r>
              <a:t>The Polanyian Perplex:</a:t>
            </a:r>
          </a:p>
          <a:p>
            <a:pPr marL="0" indent="0" defTabSz="421172">
              <a:spcBef>
                <a:spcPts val="0"/>
              </a:spcBef>
              <a:buSzTx/>
              <a:buFont typeface="Arial"/>
              <a:buNone/>
              <a:defRPr b="1" sz="2156">
                <a:uFill>
                  <a:solidFill>
                    <a:srgbClr val="000000"/>
                  </a:solidFill>
                </a:uFill>
                <a:latin typeface="+mn-lt"/>
                <a:ea typeface="+mn-ea"/>
                <a:cs typeface="+mn-cs"/>
                <a:sym typeface="Helvetica"/>
              </a:defRPr>
            </a:pPr>
          </a:p>
          <a:p>
            <a:pPr marL="354941" indent="-354941" defTabSz="896111">
              <a:spcBef>
                <a:spcPts val="800"/>
              </a:spcBef>
              <a:defRPr sz="2352">
                <a:uFill>
                  <a:solidFill>
                    <a:srgbClr val="000000"/>
                  </a:solidFill>
                </a:uFill>
                <a:latin typeface="Calibri"/>
                <a:ea typeface="Calibri"/>
                <a:cs typeface="Calibri"/>
                <a:sym typeface="Calibri"/>
              </a:defRPr>
            </a:pPr>
            <a:r>
              <a:t>Start with the Polanyian Perplex: land, labor, and finance are not “commodities”; “commodities” are properly pushed to their most valuable use by market forces, and it is right and proper that each use of them must pass a profitability test…</a:t>
            </a:r>
          </a:p>
          <a:p>
            <a:pPr marL="354941" indent="-354941" defTabSz="896111">
              <a:spcBef>
                <a:spcPts val="800"/>
              </a:spcBef>
              <a:defRPr sz="2352">
                <a:uFill>
                  <a:solidFill>
                    <a:srgbClr val="000000"/>
                  </a:solidFill>
                </a:uFill>
                <a:latin typeface="Calibri"/>
                <a:ea typeface="Calibri"/>
                <a:cs typeface="Calibri"/>
                <a:sym typeface="Calibri"/>
              </a:defRPr>
            </a:pPr>
            <a:r>
              <a:t>Fictitious commodities:</a:t>
            </a:r>
          </a:p>
          <a:p>
            <a:pPr lvl="1" marL="790551" indent="-354941" defTabSz="896111">
              <a:spcBef>
                <a:spcPts val="800"/>
              </a:spcBef>
              <a:defRPr sz="2352">
                <a:uFill>
                  <a:solidFill>
                    <a:srgbClr val="000000"/>
                  </a:solidFill>
                </a:uFill>
                <a:latin typeface="Calibri"/>
                <a:ea typeface="Calibri"/>
                <a:cs typeface="Calibri"/>
                <a:sym typeface="Calibri"/>
              </a:defRPr>
            </a:pPr>
            <a:r>
              <a:t>“Land”—what your community is</a:t>
            </a:r>
          </a:p>
          <a:p>
            <a:pPr lvl="1" marL="790551" indent="-354941" defTabSz="896111">
              <a:spcBef>
                <a:spcPts val="800"/>
              </a:spcBef>
              <a:defRPr sz="2352">
                <a:uFill>
                  <a:solidFill>
                    <a:srgbClr val="000000"/>
                  </a:solidFill>
                </a:uFill>
                <a:latin typeface="Calibri"/>
                <a:ea typeface="Calibri"/>
                <a:cs typeface="Calibri"/>
                <a:sym typeface="Calibri"/>
              </a:defRPr>
            </a:pPr>
            <a:r>
              <a:t>“Labor”—what your lifestyle is</a:t>
            </a:r>
          </a:p>
          <a:p>
            <a:pPr lvl="1" marL="790551" indent="-354941" defTabSz="896111">
              <a:spcBef>
                <a:spcPts val="800"/>
              </a:spcBef>
              <a:defRPr sz="2352">
                <a:uFill>
                  <a:solidFill>
                    <a:srgbClr val="000000"/>
                  </a:solidFill>
                </a:uFill>
                <a:latin typeface="Calibri"/>
                <a:ea typeface="Calibri"/>
                <a:cs typeface="Calibri"/>
                <a:sym typeface="Calibri"/>
              </a:defRPr>
            </a:pPr>
            <a:r>
              <a:t>“Finance”—whether you have a job, or a firm to work for</a:t>
            </a:r>
          </a:p>
          <a:p>
            <a:pPr marL="354941" indent="-354941" defTabSz="896111">
              <a:spcBef>
                <a:spcPts val="800"/>
              </a:spcBef>
              <a:defRPr sz="2352">
                <a:uFill>
                  <a:solidFill>
                    <a:srgbClr val="000000"/>
                  </a:solidFill>
                </a:uFill>
                <a:latin typeface="Calibri"/>
                <a:ea typeface="Calibri"/>
                <a:cs typeface="Calibri"/>
                <a:sym typeface="Calibri"/>
              </a:defRPr>
            </a:pPr>
            <a:r>
              <a:t>People think they have rights to stable communities, expected incomes, secure jobs—but in a market society the only rights that count are property rights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he Polanyian Perplex II"/>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The Polanyian Perplex II</a:t>
            </a:r>
          </a:p>
        </p:txBody>
      </p:sp>
      <p:sp>
        <p:nvSpPr>
          <p:cNvPr id="158" name="You can argue—and people do—that those who complain about “land” and “labor” becoming commodities have no legitimate beef…"/>
          <p:cNvSpPr txBox="1"/>
          <p:nvPr>
            <p:ph type="body" sz="half" idx="4294967295"/>
          </p:nvPr>
        </p:nvSpPr>
        <p:spPr>
          <a:xfrm>
            <a:off x="457199" y="1094171"/>
            <a:ext cx="4423631" cy="5244063"/>
          </a:xfrm>
          <a:prstGeom prst="rect">
            <a:avLst/>
          </a:prstGeom>
        </p:spPr>
        <p:txBody>
          <a:bodyPr lIns="50800" tIns="50800" rIns="50800" bIns="50800" anchor="t"/>
          <a:lstStyle/>
          <a:p>
            <a:pPr marL="271638" indent="-271638" defTabSz="685800">
              <a:spcBef>
                <a:spcPts val="600"/>
              </a:spcBef>
              <a:defRPr sz="1800">
                <a:uFill>
                  <a:solidFill>
                    <a:srgbClr val="000000"/>
                  </a:solidFill>
                </a:uFill>
                <a:latin typeface="Calibri"/>
                <a:ea typeface="Calibri"/>
                <a:cs typeface="Calibri"/>
                <a:sym typeface="Calibri"/>
              </a:defRPr>
            </a:pPr>
            <a:r>
              <a:t>You can argue—and people do—that those who complain about “land” and “labor” becoming commodities have no legitimate beef</a:t>
            </a:r>
          </a:p>
          <a:p>
            <a:pPr marL="271638" indent="-271638" defTabSz="685800">
              <a:spcBef>
                <a:spcPts val="600"/>
              </a:spcBef>
              <a:defRPr sz="1800">
                <a:uFill>
                  <a:solidFill>
                    <a:srgbClr val="000000"/>
                  </a:solidFill>
                </a:uFill>
                <a:latin typeface="Calibri"/>
                <a:ea typeface="Calibri"/>
                <a:cs typeface="Calibri"/>
                <a:sym typeface="Calibri"/>
              </a:defRPr>
            </a:pPr>
            <a:r>
              <a:t>We have a dynamic society: things change:</a:t>
            </a:r>
          </a:p>
          <a:p>
            <a:pPr lvl="1" marL="605013" indent="-271638" defTabSz="685800">
              <a:spcBef>
                <a:spcPts val="600"/>
              </a:spcBef>
              <a:defRPr sz="1800">
                <a:uFill>
                  <a:solidFill>
                    <a:srgbClr val="000000"/>
                  </a:solidFill>
                </a:uFill>
                <a:latin typeface="Calibri"/>
                <a:ea typeface="Calibri"/>
                <a:cs typeface="Calibri"/>
                <a:sym typeface="Calibri"/>
              </a:defRPr>
            </a:pPr>
            <a:r>
              <a:t>Changing communities driven by (well-functioning) markets are positive-sum</a:t>
            </a:r>
          </a:p>
          <a:p>
            <a:pPr lvl="1" marL="605013" indent="-271638" defTabSz="685800">
              <a:spcBef>
                <a:spcPts val="600"/>
              </a:spcBef>
              <a:defRPr sz="1800">
                <a:uFill>
                  <a:solidFill>
                    <a:srgbClr val="000000"/>
                  </a:solidFill>
                </a:uFill>
                <a:latin typeface="Calibri"/>
                <a:ea typeface="Calibri"/>
                <a:cs typeface="Calibri"/>
                <a:sym typeface="Calibri"/>
              </a:defRPr>
            </a:pPr>
            <a:r>
              <a:t>Changing occupational rewards driven by (well-functioning) markets are positive-sum</a:t>
            </a:r>
          </a:p>
          <a:p>
            <a:pPr marL="271638" indent="-271638" defTabSz="685800">
              <a:spcBef>
                <a:spcPts val="600"/>
              </a:spcBef>
              <a:defRPr sz="1800">
                <a:uFill>
                  <a:solidFill>
                    <a:srgbClr val="000000"/>
                  </a:solidFill>
                </a:uFill>
                <a:latin typeface="Calibri"/>
                <a:ea typeface="Calibri"/>
                <a:cs typeface="Calibri"/>
                <a:sym typeface="Calibri"/>
              </a:defRPr>
            </a:pPr>
            <a:r>
              <a:t>The answer is social insurance and social welfare</a:t>
            </a:r>
          </a:p>
          <a:p>
            <a:pPr marL="271638" indent="-271638" defTabSz="685800">
              <a:spcBef>
                <a:spcPts val="600"/>
              </a:spcBef>
              <a:defRPr sz="1800">
                <a:uFill>
                  <a:solidFill>
                    <a:srgbClr val="000000"/>
                  </a:solidFill>
                </a:uFill>
                <a:latin typeface="Calibri"/>
                <a:ea typeface="Calibri"/>
                <a:cs typeface="Calibri"/>
                <a:sym typeface="Calibri"/>
              </a:defRPr>
            </a:pPr>
            <a:r>
              <a:t>But all this presumes full employment: there is no sense in which this much instability in firms and jobs is part of some positive-sum process</a:t>
            </a:r>
          </a:p>
        </p:txBody>
      </p:sp>
      <p:pic>
        <p:nvPicPr>
          <p:cNvPr id="159"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What’s Going on with These Huge and Long-Lasting Fluctuations in Unemployment?"/>
          <p:cNvSpPr txBox="1"/>
          <p:nvPr>
            <p:ph type="title" idx="4294967295"/>
          </p:nvPr>
        </p:nvSpPr>
        <p:spPr>
          <a:xfrm>
            <a:off x="457199" y="-1"/>
            <a:ext cx="8234348" cy="1094173"/>
          </a:xfrm>
          <a:prstGeom prst="rect">
            <a:avLst/>
          </a:prstGeom>
        </p:spPr>
        <p:txBody>
          <a:bodyPr lIns="50800" tIns="50800" rIns="50800" bIns="50800"/>
          <a:lstStyle>
            <a:lvl1pPr defTabSz="217705">
              <a:defRPr sz="2967">
                <a:solidFill>
                  <a:srgbClr val="000080"/>
                </a:solidFill>
              </a:defRPr>
            </a:lvl1pPr>
          </a:lstStyle>
          <a:p>
            <a:pPr/>
            <a:r>
              <a:t>What’s Going on with These Huge and Long-Lasting Fluctuations in Unemployment?</a:t>
            </a:r>
          </a:p>
        </p:txBody>
      </p:sp>
      <p:sp>
        <p:nvSpPr>
          <p:cNvPr id="162" name="A general glut—an excess supply of produced goods and services, and of labor—is an excess demand for money.…"/>
          <p:cNvSpPr txBox="1"/>
          <p:nvPr>
            <p:ph type="body" sz="half" idx="4294967295"/>
          </p:nvPr>
        </p:nvSpPr>
        <p:spPr>
          <a:xfrm>
            <a:off x="457199" y="1094171"/>
            <a:ext cx="4423631" cy="5244063"/>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A general glut—an excess supply of produced goods and services, and of labor—is an excess demand for </a:t>
            </a:r>
            <a:r>
              <a:rPr i="1"/>
              <a:t>money.</a:t>
            </a:r>
          </a:p>
          <a:p>
            <a:pPr marL="340454" indent="-340454" defTabSz="859536">
              <a:spcBef>
                <a:spcPts val="700"/>
              </a:spcBef>
              <a:defRPr sz="2256">
                <a:uFill>
                  <a:solidFill>
                    <a:srgbClr val="000000"/>
                  </a:solidFill>
                </a:uFill>
                <a:latin typeface="Calibri"/>
                <a:ea typeface="Calibri"/>
                <a:cs typeface="Calibri"/>
                <a:sym typeface="Calibri"/>
              </a:defRPr>
            </a:pPr>
            <a:r>
              <a:t>Money is something you hold as a substitute for trust</a:t>
            </a:r>
          </a:p>
          <a:p>
            <a:pPr marL="340454" indent="-340454" defTabSz="859536">
              <a:spcBef>
                <a:spcPts val="700"/>
              </a:spcBef>
              <a:defRPr sz="2256">
                <a:uFill>
                  <a:solidFill>
                    <a:srgbClr val="000000"/>
                  </a:solidFill>
                </a:uFill>
                <a:latin typeface="Calibri"/>
                <a:ea typeface="Calibri"/>
                <a:cs typeface="Calibri"/>
                <a:sym typeface="Calibri"/>
              </a:defRPr>
            </a:pPr>
            <a:r>
              <a:t>You can increase your holdings of money in two ways:</a:t>
            </a:r>
          </a:p>
          <a:p>
            <a:pPr lvl="1" marL="758284" indent="-340454" defTabSz="859536">
              <a:spcBef>
                <a:spcPts val="700"/>
              </a:spcBef>
              <a:defRPr sz="2256">
                <a:uFill>
                  <a:solidFill>
                    <a:srgbClr val="000000"/>
                  </a:solidFill>
                </a:uFill>
                <a:latin typeface="Calibri"/>
                <a:ea typeface="Calibri"/>
                <a:cs typeface="Calibri"/>
                <a:sym typeface="Calibri"/>
              </a:defRPr>
            </a:pPr>
            <a:r>
              <a:t>Sell more other stuff</a:t>
            </a:r>
          </a:p>
          <a:p>
            <a:pPr lvl="1" marL="758284" indent="-340454" defTabSz="859536">
              <a:spcBef>
                <a:spcPts val="700"/>
              </a:spcBef>
              <a:defRPr sz="2256">
                <a:uFill>
                  <a:solidFill>
                    <a:srgbClr val="000000"/>
                  </a:solidFill>
                </a:uFill>
                <a:latin typeface="Calibri"/>
                <a:ea typeface="Calibri"/>
                <a:cs typeface="Calibri"/>
                <a:sym typeface="Calibri"/>
              </a:defRPr>
            </a:pPr>
            <a:r>
              <a:t>Buy less other stuff</a:t>
            </a:r>
          </a:p>
          <a:p>
            <a:pPr lvl="1" marL="758284" indent="-340454" defTabSz="859536">
              <a:spcBef>
                <a:spcPts val="700"/>
              </a:spcBef>
              <a:defRPr sz="2256">
                <a:uFill>
                  <a:solidFill>
                    <a:srgbClr val="000000"/>
                  </a:solidFill>
                </a:uFill>
                <a:latin typeface="Calibri"/>
                <a:ea typeface="Calibri"/>
                <a:cs typeface="Calibri"/>
                <a:sym typeface="Calibri"/>
              </a:defRPr>
            </a:pPr>
            <a:r>
              <a:t>Different from other commodities in this way</a:t>
            </a:r>
          </a:p>
          <a:p>
            <a:pPr marL="340454" indent="-340454" defTabSz="859536">
              <a:spcBef>
                <a:spcPts val="700"/>
              </a:spcBef>
              <a:defRPr sz="2256">
                <a:uFill>
                  <a:solidFill>
                    <a:srgbClr val="000000"/>
                  </a:solidFill>
                </a:uFill>
                <a:latin typeface="Calibri"/>
                <a:ea typeface="Calibri"/>
                <a:cs typeface="Calibri"/>
                <a:sym typeface="Calibri"/>
              </a:defRPr>
            </a:pPr>
            <a:r>
              <a:t>That is the key fact here</a:t>
            </a:r>
          </a:p>
        </p:txBody>
      </p:sp>
      <p:pic>
        <p:nvPicPr>
          <p:cNvPr id="163"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Back Up to 1803"/>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Back Up to 1803</a:t>
            </a:r>
          </a:p>
        </p:txBody>
      </p:sp>
      <p:sp>
        <p:nvSpPr>
          <p:cNvPr id="166" name="Jean-Baptiste Say: Not possible for there to be a “general glut”:…"/>
          <p:cNvSpPr txBox="1"/>
          <p:nvPr>
            <p:ph type="body" sz="half" idx="4294967295"/>
          </p:nvPr>
        </p:nvSpPr>
        <p:spPr>
          <a:xfrm>
            <a:off x="457199" y="1094171"/>
            <a:ext cx="4423631" cy="5244063"/>
          </a:xfrm>
          <a:prstGeom prst="rect">
            <a:avLst/>
          </a:prstGeom>
        </p:spPr>
        <p:txBody>
          <a:bodyPr lIns="50800" tIns="50800" rIns="50800" bIns="50800" anchor="t"/>
          <a:lstStyle/>
          <a:p>
            <a:pPr marL="195580" indent="-195580" defTabSz="493776">
              <a:spcBef>
                <a:spcPts val="400"/>
              </a:spcBef>
              <a:defRPr sz="1296">
                <a:uFill>
                  <a:solidFill>
                    <a:srgbClr val="000000"/>
                  </a:solidFill>
                </a:uFill>
                <a:latin typeface="Calibri"/>
                <a:ea typeface="Calibri"/>
                <a:cs typeface="Calibri"/>
                <a:sym typeface="Calibri"/>
              </a:defRPr>
            </a:pPr>
            <a:r>
              <a:t>Jean-Baptiste Say: Not possible for there to be a “general glut”:</a:t>
            </a:r>
          </a:p>
          <a:p>
            <a:pPr lvl="1" marL="435610" indent="-195580" defTabSz="493776">
              <a:spcBef>
                <a:spcPts val="400"/>
              </a:spcBef>
              <a:defRPr sz="1296">
                <a:uFill>
                  <a:solidFill>
                    <a:srgbClr val="000000"/>
                  </a:solidFill>
                </a:uFill>
                <a:latin typeface="Calibri"/>
                <a:ea typeface="Calibri"/>
                <a:cs typeface="Calibri"/>
                <a:sym typeface="Calibri"/>
              </a:defRPr>
            </a:pPr>
            <a:r>
              <a:t>“If certain goods remain unsold, it is because other goods are not produced; and that it is production alone which opens markets to produce.... Whenever there is a glut, a superabundance, [an excess supply] of several sorts of merchandize, it is because other articles [in excess demand] are not produced in sufficient quantities…”</a:t>
            </a:r>
          </a:p>
          <a:p>
            <a:pPr marL="195580" indent="-195580" defTabSz="493776">
              <a:spcBef>
                <a:spcPts val="400"/>
              </a:spcBef>
              <a:defRPr sz="1296">
                <a:uFill>
                  <a:solidFill>
                    <a:srgbClr val="000000"/>
                  </a:solidFill>
                </a:uFill>
                <a:latin typeface="Calibri"/>
                <a:ea typeface="Calibri"/>
                <a:cs typeface="Calibri"/>
                <a:sym typeface="Calibri"/>
              </a:defRPr>
            </a:pPr>
            <a:r>
              <a:t>Thomas Robert Malthus: Then what’s going on?:</a:t>
            </a:r>
          </a:p>
          <a:p>
            <a:pPr lvl="1" marL="435610" indent="-195580" defTabSz="493776">
              <a:spcBef>
                <a:spcPts val="400"/>
              </a:spcBef>
              <a:defRPr sz="1296">
                <a:uFill>
                  <a:solidFill>
                    <a:srgbClr val="000000"/>
                  </a:solidFill>
                </a:uFill>
                <a:latin typeface="Calibri"/>
                <a:ea typeface="Calibri"/>
                <a:cs typeface="Calibri"/>
                <a:sym typeface="Calibri"/>
              </a:defRPr>
            </a:pPr>
            <a:r>
              <a:t>“We hear of glutted markets, falling prices, and cotton goods selling at Kamschatka lower than the costs of production. It may be said, perhaps, that the cotton trade happens to be glutted; and it is a tenet of the new doctrine on profits and demand, that if one trade be overstocked with capital, it is a certain sign that some other trade is understocked. But where, I would ask, is there any considerable trade that is confessedly under-stocked, and where high profits have been long pleading in vain for additional capital? The [Napoleonic] war has now been at an end above four years; and though the removal of capital generally occasions some partial loss, yet it is seldom long in taking place, if it be tempted to remove by great demand and high profits…”</a:t>
            </a:r>
          </a:p>
        </p:txBody>
      </p:sp>
      <p:pic>
        <p:nvPicPr>
          <p:cNvPr id="167"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y 1830 Say Had Abandoned Say’s Law"/>
          <p:cNvSpPr txBox="1"/>
          <p:nvPr>
            <p:ph type="title" idx="4294967295"/>
          </p:nvPr>
        </p:nvSpPr>
        <p:spPr>
          <a:xfrm>
            <a:off x="457199" y="-1"/>
            <a:ext cx="8234348" cy="1094173"/>
          </a:xfrm>
          <a:prstGeom prst="rect">
            <a:avLst/>
          </a:prstGeom>
        </p:spPr>
        <p:txBody>
          <a:bodyPr lIns="50800" tIns="50800" rIns="50800" bIns="50800"/>
          <a:lstStyle>
            <a:lvl1pPr defTabSz="246459">
              <a:defRPr sz="3360">
                <a:solidFill>
                  <a:srgbClr val="000080"/>
                </a:solidFill>
              </a:defRPr>
            </a:lvl1pPr>
          </a:lstStyle>
          <a:p>
            <a:pPr/>
            <a:r>
              <a:t>By 1830 Say Had Abandoned Say’s Law</a:t>
            </a:r>
          </a:p>
        </p:txBody>
      </p:sp>
      <p:sp>
        <p:nvSpPr>
          <p:cNvPr id="170" name="Jean-Baptiste Say:…"/>
          <p:cNvSpPr txBox="1"/>
          <p:nvPr>
            <p:ph type="body" sz="half" idx="4294967295"/>
          </p:nvPr>
        </p:nvSpPr>
        <p:spPr>
          <a:xfrm>
            <a:off x="457199" y="1094171"/>
            <a:ext cx="4423631" cy="5244063"/>
          </a:xfrm>
          <a:prstGeom prst="rect">
            <a:avLst/>
          </a:prstGeom>
        </p:spPr>
        <p:txBody>
          <a:bodyPr lIns="50800" tIns="50800" rIns="50800" bIns="50800" anchor="t"/>
          <a:lstStyle/>
          <a:p>
            <a:pPr marL="246285" indent="-246285" defTabSz="621791">
              <a:spcBef>
                <a:spcPts val="500"/>
              </a:spcBef>
              <a:defRPr sz="1632">
                <a:uFill>
                  <a:solidFill>
                    <a:srgbClr val="000000"/>
                  </a:solidFill>
                </a:uFill>
                <a:latin typeface="Calibri"/>
                <a:ea typeface="Calibri"/>
                <a:cs typeface="Calibri"/>
                <a:sym typeface="Calibri"/>
              </a:defRPr>
            </a:pPr>
            <a:r>
              <a:t>Jean-Baptiste Say:</a:t>
            </a:r>
          </a:p>
          <a:p>
            <a:pPr lvl="1" marL="548545" indent="-246285" defTabSz="621791">
              <a:spcBef>
                <a:spcPts val="500"/>
              </a:spcBef>
              <a:defRPr sz="1632">
                <a:uFill>
                  <a:solidFill>
                    <a:srgbClr val="000000"/>
                  </a:solidFill>
                </a:uFill>
                <a:latin typeface="Calibri"/>
                <a:ea typeface="Calibri"/>
                <a:cs typeface="Calibri"/>
                <a:sym typeface="Calibri"/>
              </a:defRPr>
            </a:pPr>
            <a:r>
              <a:t>“The Bank [of England]... forced the return of its banknotes, and ceased to put new notes into circulation…. Commerce found itself deprived at a stroke of the advances on which it had counted, be it to create new businesses, or to give a lease of life to the old. As the bills that businessmen had discounted came to maturity, they were obliged to meet them…. They sold goods for half what they had cost. Business assets could not be sold at any price. As every type of merchandise had sunk below its costs of production, a multitude of workers were without work. Many bankruptcies were declared among merchants and among bankers…”</a:t>
            </a:r>
          </a:p>
          <a:p>
            <a:pPr marL="246285" indent="-246285" defTabSz="621791">
              <a:spcBef>
                <a:spcPts val="500"/>
              </a:spcBef>
              <a:defRPr sz="1632">
                <a:uFill>
                  <a:solidFill>
                    <a:srgbClr val="000000"/>
                  </a:solidFill>
                </a:uFill>
                <a:latin typeface="Calibri"/>
                <a:ea typeface="Calibri"/>
                <a:cs typeface="Calibri"/>
                <a:sym typeface="Calibri"/>
              </a:defRPr>
            </a:pPr>
            <a:r>
              <a:t>Yet the garbage economics continues. A mystery…</a:t>
            </a:r>
          </a:p>
        </p:txBody>
      </p:sp>
      <p:pic>
        <p:nvPicPr>
          <p:cNvPr id="171"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Yoga Lessons and Lattes"/>
          <p:cNvSpPr txBox="1"/>
          <p:nvPr>
            <p:ph type="title" idx="4294967295"/>
          </p:nvPr>
        </p:nvSpPr>
        <p:spPr>
          <a:xfrm>
            <a:off x="457199" y="-1"/>
            <a:ext cx="8234348" cy="1094173"/>
          </a:xfrm>
          <a:prstGeom prst="rect">
            <a:avLst/>
          </a:prstGeom>
        </p:spPr>
        <p:txBody>
          <a:bodyPr lIns="50800" tIns="50800" rIns="50800" bIns="50800"/>
          <a:lstStyle>
            <a:lvl1pPr defTabSz="390227">
              <a:defRPr sz="5320">
                <a:solidFill>
                  <a:srgbClr val="000080"/>
                </a:solidFill>
              </a:defRPr>
            </a:lvl1pPr>
          </a:lstStyle>
          <a:p>
            <a:pPr/>
            <a:r>
              <a:t>Yoga Lessons and Lattes</a:t>
            </a:r>
          </a:p>
        </p:txBody>
      </p:sp>
      <p:sp>
        <p:nvSpPr>
          <p:cNvPr id="174" name="Consider an economy in which only two things are produced: yoga lessons and lattes…"/>
          <p:cNvSpPr txBox="1"/>
          <p:nvPr>
            <p:ph type="body" idx="4294967295"/>
          </p:nvPr>
        </p:nvSpPr>
        <p:spPr>
          <a:xfrm>
            <a:off x="457199" y="1094171"/>
            <a:ext cx="5573301" cy="5244063"/>
          </a:xfrm>
          <a:prstGeom prst="rect">
            <a:avLst/>
          </a:prstGeom>
        </p:spPr>
        <p:txBody>
          <a:bodyPr lIns="50800" tIns="50800" rIns="50800" bIns="50800" anchor="t"/>
          <a:lstStyle/>
          <a:p>
            <a:pPr marL="329588" indent="-329588" defTabSz="832104">
              <a:spcBef>
                <a:spcPts val="700"/>
              </a:spcBef>
              <a:defRPr sz="2184">
                <a:uFill>
                  <a:solidFill>
                    <a:srgbClr val="000000"/>
                  </a:solidFill>
                </a:uFill>
                <a:latin typeface="Calibri"/>
                <a:ea typeface="Calibri"/>
                <a:cs typeface="Calibri"/>
                <a:sym typeface="Calibri"/>
              </a:defRPr>
            </a:pPr>
            <a:r>
              <a:t>Consider an economy in which only two things are produced: yoga lessons and lattes</a:t>
            </a:r>
          </a:p>
          <a:p>
            <a:pPr lvl="1" marL="734083" indent="-329588" defTabSz="832104">
              <a:spcBef>
                <a:spcPts val="700"/>
              </a:spcBef>
              <a:defRPr sz="2184">
                <a:uFill>
                  <a:solidFill>
                    <a:srgbClr val="000000"/>
                  </a:solidFill>
                </a:uFill>
                <a:latin typeface="Calibri"/>
                <a:ea typeface="Calibri"/>
                <a:cs typeface="Calibri"/>
                <a:sym typeface="Calibri"/>
              </a:defRPr>
            </a:pPr>
            <a:r>
              <a:t>(This is what economists do: stripped-down thought experiments that we hope capture the essence, and then generalize)</a:t>
            </a:r>
          </a:p>
          <a:p>
            <a:pPr marL="329588" indent="-329588" defTabSz="832104">
              <a:spcBef>
                <a:spcPts val="700"/>
              </a:spcBef>
              <a:defRPr sz="2184">
                <a:uFill>
                  <a:solidFill>
                    <a:srgbClr val="000000"/>
                  </a:solidFill>
                </a:uFill>
                <a:latin typeface="Calibri"/>
                <a:ea typeface="Calibri"/>
                <a:cs typeface="Calibri"/>
                <a:sym typeface="Calibri"/>
              </a:defRPr>
            </a:pPr>
            <a:r>
              <a:t>Excess demand for yoga lessons is deficient demand for lattes</a:t>
            </a:r>
          </a:p>
          <a:p>
            <a:pPr lvl="1" marL="734083" indent="-329588" defTabSz="832104">
              <a:spcBef>
                <a:spcPts val="700"/>
              </a:spcBef>
              <a:defRPr sz="2184">
                <a:uFill>
                  <a:solidFill>
                    <a:srgbClr val="000000"/>
                  </a:solidFill>
                </a:uFill>
                <a:latin typeface="Calibri"/>
                <a:ea typeface="Calibri"/>
                <a:cs typeface="Calibri"/>
                <a:sym typeface="Calibri"/>
              </a:defRPr>
            </a:pPr>
            <a:r>
              <a:t>Yoga teachers are overworked</a:t>
            </a:r>
          </a:p>
          <a:p>
            <a:pPr lvl="1" marL="734083" indent="-329588" defTabSz="832104">
              <a:spcBef>
                <a:spcPts val="700"/>
              </a:spcBef>
              <a:defRPr sz="2184">
                <a:uFill>
                  <a:solidFill>
                    <a:srgbClr val="000000"/>
                  </a:solidFill>
                </a:uFill>
                <a:latin typeface="Calibri"/>
                <a:ea typeface="Calibri"/>
                <a:cs typeface="Calibri"/>
                <a:sym typeface="Calibri"/>
              </a:defRPr>
            </a:pPr>
            <a:r>
              <a:t>Latte-pullers stand idle</a:t>
            </a:r>
          </a:p>
          <a:p>
            <a:pPr lvl="1" marL="734083" indent="-329588" defTabSz="832104">
              <a:spcBef>
                <a:spcPts val="700"/>
              </a:spcBef>
              <a:defRPr sz="2184">
                <a:uFill>
                  <a:solidFill>
                    <a:srgbClr val="000000"/>
                  </a:solidFill>
                </a:uFill>
                <a:latin typeface="Calibri"/>
                <a:ea typeface="Calibri"/>
                <a:cs typeface="Calibri"/>
                <a:sym typeface="Calibri"/>
              </a:defRPr>
            </a:pPr>
            <a:r>
              <a:t>Latte-pullers retrain to teach yoga</a:t>
            </a:r>
          </a:p>
          <a:p>
            <a:pPr lvl="1" marL="734083" indent="-329588" defTabSz="832104">
              <a:spcBef>
                <a:spcPts val="700"/>
              </a:spcBef>
              <a:defRPr sz="2184">
                <a:uFill>
                  <a:solidFill>
                    <a:srgbClr val="000000"/>
                  </a:solidFill>
                </a:uFill>
                <a:latin typeface="Calibri"/>
                <a:ea typeface="Calibri"/>
                <a:cs typeface="Calibri"/>
                <a:sym typeface="Calibri"/>
              </a:defRPr>
            </a:pPr>
            <a:r>
              <a:t>System rebalances at a higher level of human satisfaction</a:t>
            </a:r>
          </a:p>
          <a:p>
            <a:pPr marL="329588" indent="-329588" defTabSz="832104">
              <a:spcBef>
                <a:spcPts val="700"/>
              </a:spcBef>
              <a:defRPr sz="2184">
                <a:uFill>
                  <a:solidFill>
                    <a:srgbClr val="000000"/>
                  </a:solidFill>
                </a:uFill>
                <a:latin typeface="Calibri"/>
                <a:ea typeface="Calibri"/>
                <a:cs typeface="Calibri"/>
                <a:sym typeface="Calibri"/>
              </a:defRPr>
            </a:pPr>
            <a:r>
              <a:t>Not a process we want to interfere with…</a:t>
            </a:r>
          </a:p>
        </p:txBody>
      </p:sp>
      <p:pic>
        <p:nvPicPr>
          <p:cNvPr id="175" name="yoga_lessons_-_Google_Search.png" descr="yoga_lessons_-_Google_Search.png"/>
          <p:cNvPicPr>
            <a:picLocks noChangeAspect="1"/>
          </p:cNvPicPr>
          <p:nvPr/>
        </p:nvPicPr>
        <p:blipFill>
          <a:blip r:embed="rId2">
            <a:extLst/>
          </a:blip>
          <a:stretch>
            <a:fillRect/>
          </a:stretch>
        </p:blipFill>
        <p:spPr>
          <a:xfrm>
            <a:off x="6030499" y="1094171"/>
            <a:ext cx="2661048" cy="2732485"/>
          </a:xfrm>
          <a:prstGeom prst="rect">
            <a:avLst/>
          </a:prstGeom>
          <a:ln w="12700">
            <a:miter lim="400000"/>
          </a:ln>
        </p:spPr>
      </p:pic>
      <p:pic>
        <p:nvPicPr>
          <p:cNvPr id="176" name="lattes_-_Google_Search.png" descr="lattes_-_Google_Search.png"/>
          <p:cNvPicPr>
            <a:picLocks noChangeAspect="1"/>
          </p:cNvPicPr>
          <p:nvPr/>
        </p:nvPicPr>
        <p:blipFill>
          <a:blip r:embed="rId3">
            <a:extLst/>
          </a:blip>
          <a:stretch>
            <a:fillRect/>
          </a:stretch>
        </p:blipFill>
        <p:spPr>
          <a:xfrm>
            <a:off x="6030499" y="3727712"/>
            <a:ext cx="2661048" cy="261052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Yoga Lessons, Lattes, and Cash"/>
          <p:cNvSpPr txBox="1"/>
          <p:nvPr>
            <p:ph type="title" idx="4294967295"/>
          </p:nvPr>
        </p:nvSpPr>
        <p:spPr>
          <a:xfrm>
            <a:off x="457199" y="-1"/>
            <a:ext cx="8234348" cy="1094173"/>
          </a:xfrm>
          <a:prstGeom prst="rect">
            <a:avLst/>
          </a:prstGeom>
        </p:spPr>
        <p:txBody>
          <a:bodyPr lIns="50800" tIns="50800" rIns="50800" bIns="50800"/>
          <a:lstStyle>
            <a:lvl1pPr defTabSz="303966">
              <a:defRPr sz="4144">
                <a:solidFill>
                  <a:srgbClr val="000080"/>
                </a:solidFill>
              </a:defRPr>
            </a:lvl1pPr>
          </a:lstStyle>
          <a:p>
            <a:pPr/>
            <a:r>
              <a:t>Yoga Lessons, Lattes, and Cash</a:t>
            </a:r>
          </a:p>
        </p:txBody>
      </p:sp>
      <p:sp>
        <p:nvSpPr>
          <p:cNvPr id="179" name="Deficient demand for yoga lessons and lattes is excess demand for cash…"/>
          <p:cNvSpPr txBox="1"/>
          <p:nvPr>
            <p:ph type="body" idx="4294967295"/>
          </p:nvPr>
        </p:nvSpPr>
        <p:spPr>
          <a:xfrm>
            <a:off x="457199" y="1094171"/>
            <a:ext cx="6412623" cy="52440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Deficient demand for yoga lessons and lattes is excess demand for cash</a:t>
            </a:r>
          </a:p>
          <a:p>
            <a:pPr lvl="1" marL="806685" indent="-362185" defTabSz="914400">
              <a:spcBef>
                <a:spcPts val="800"/>
              </a:spcBef>
              <a:defRPr>
                <a:uFill>
                  <a:solidFill>
                    <a:srgbClr val="000000"/>
                  </a:solidFill>
                </a:uFill>
                <a:latin typeface="Calibri"/>
                <a:ea typeface="Calibri"/>
                <a:cs typeface="Calibri"/>
                <a:sym typeface="Calibri"/>
              </a:defRPr>
            </a:pPr>
            <a:r>
              <a:t>Yoga teachers stand idle</a:t>
            </a:r>
          </a:p>
          <a:p>
            <a:pPr lvl="1" marL="806685" indent="-362185" defTabSz="914400">
              <a:spcBef>
                <a:spcPts val="800"/>
              </a:spcBef>
              <a:defRPr>
                <a:uFill>
                  <a:solidFill>
                    <a:srgbClr val="000000"/>
                  </a:solidFill>
                </a:uFill>
                <a:latin typeface="Calibri"/>
                <a:ea typeface="Calibri"/>
                <a:cs typeface="Calibri"/>
                <a:sym typeface="Calibri"/>
              </a:defRPr>
            </a:pPr>
            <a:r>
              <a:t>Latte-pullers stand idle</a:t>
            </a:r>
          </a:p>
          <a:p>
            <a:pPr lvl="1" marL="806685" indent="-362185" defTabSz="914400">
              <a:spcBef>
                <a:spcPts val="800"/>
              </a:spcBef>
              <a:defRPr>
                <a:uFill>
                  <a:solidFill>
                    <a:srgbClr val="000000"/>
                  </a:solidFill>
                </a:uFill>
                <a:latin typeface="Calibri"/>
                <a:ea typeface="Calibri"/>
                <a:cs typeface="Calibri"/>
                <a:sym typeface="Calibri"/>
              </a:defRPr>
            </a:pPr>
            <a:r>
              <a:t>Can’t retrain to produce cash</a:t>
            </a:r>
          </a:p>
          <a:p>
            <a:pPr marL="362185" indent="-362185" defTabSz="914400">
              <a:spcBef>
                <a:spcPts val="800"/>
              </a:spcBef>
              <a:defRPr>
                <a:uFill>
                  <a:solidFill>
                    <a:srgbClr val="000000"/>
                  </a:solidFill>
                </a:uFill>
                <a:latin typeface="Calibri"/>
                <a:ea typeface="Calibri"/>
                <a:cs typeface="Calibri"/>
                <a:sym typeface="Calibri"/>
              </a:defRPr>
            </a:pPr>
            <a:r>
              <a:t>In normal times bankers can produce cash</a:t>
            </a:r>
          </a:p>
          <a:p>
            <a:pPr lvl="1" marL="806685" indent="-362185" defTabSz="914400">
              <a:spcBef>
                <a:spcPts val="800"/>
              </a:spcBef>
              <a:defRPr>
                <a:uFill>
                  <a:solidFill>
                    <a:srgbClr val="000000"/>
                  </a:solidFill>
                </a:uFill>
                <a:latin typeface="Calibri"/>
                <a:ea typeface="Calibri"/>
                <a:cs typeface="Calibri"/>
                <a:sym typeface="Calibri"/>
              </a:defRPr>
            </a:pPr>
            <a:r>
              <a:t>But what if times are not normal?</a:t>
            </a:r>
          </a:p>
          <a:p>
            <a:pPr marL="362185" indent="-362185" defTabSz="914400">
              <a:spcBef>
                <a:spcPts val="800"/>
              </a:spcBef>
              <a:defRPr>
                <a:uFill>
                  <a:solidFill>
                    <a:srgbClr val="000000"/>
                  </a:solidFill>
                </a:uFill>
                <a:latin typeface="Calibri"/>
                <a:ea typeface="Calibri"/>
                <a:cs typeface="Calibri"/>
                <a:sym typeface="Calibri"/>
              </a:defRPr>
            </a:pPr>
            <a:r>
              <a:t>In normal times governments can produce cash?</a:t>
            </a:r>
          </a:p>
          <a:p>
            <a:pPr lvl="1" marL="806685" indent="-362185" defTabSz="914400">
              <a:spcBef>
                <a:spcPts val="800"/>
              </a:spcBef>
              <a:defRPr>
                <a:uFill>
                  <a:solidFill>
                    <a:srgbClr val="000000"/>
                  </a:solidFill>
                </a:uFill>
                <a:latin typeface="Calibri"/>
                <a:ea typeface="Calibri"/>
                <a:cs typeface="Calibri"/>
                <a:sym typeface="Calibri"/>
              </a:defRPr>
            </a:pPr>
            <a:r>
              <a:t>But Greece…</a:t>
            </a:r>
          </a:p>
        </p:txBody>
      </p:sp>
      <p:pic>
        <p:nvPicPr>
          <p:cNvPr id="180" name="yoga_lessons_-_Google_Search.png" descr="yoga_lessons_-_Google_Search.png"/>
          <p:cNvPicPr>
            <a:picLocks noChangeAspect="1"/>
          </p:cNvPicPr>
          <p:nvPr/>
        </p:nvPicPr>
        <p:blipFill>
          <a:blip r:embed="rId2">
            <a:extLst/>
          </a:blip>
          <a:stretch>
            <a:fillRect/>
          </a:stretch>
        </p:blipFill>
        <p:spPr>
          <a:xfrm>
            <a:off x="6869821" y="1094171"/>
            <a:ext cx="1821726" cy="1870631"/>
          </a:xfrm>
          <a:prstGeom prst="rect">
            <a:avLst/>
          </a:prstGeom>
          <a:ln w="12700">
            <a:miter lim="400000"/>
          </a:ln>
        </p:spPr>
      </p:pic>
      <p:pic>
        <p:nvPicPr>
          <p:cNvPr id="181" name="lattes_-_Google_Search.png" descr="lattes_-_Google_Search.png"/>
          <p:cNvPicPr>
            <a:picLocks noChangeAspect="1"/>
          </p:cNvPicPr>
          <p:nvPr/>
        </p:nvPicPr>
        <p:blipFill>
          <a:blip r:embed="rId3">
            <a:extLst/>
          </a:blip>
          <a:stretch>
            <a:fillRect/>
          </a:stretch>
        </p:blipFill>
        <p:spPr>
          <a:xfrm>
            <a:off x="6869821" y="2964801"/>
            <a:ext cx="1821726" cy="1787136"/>
          </a:xfrm>
          <a:prstGeom prst="rect">
            <a:avLst/>
          </a:prstGeom>
          <a:ln w="12700">
            <a:miter lim="400000"/>
          </a:ln>
        </p:spPr>
      </p:pic>
      <p:pic>
        <p:nvPicPr>
          <p:cNvPr id="182" name="cash_-_Google_Search.png" descr="cash_-_Google_Search.png"/>
          <p:cNvPicPr>
            <a:picLocks noChangeAspect="1"/>
          </p:cNvPicPr>
          <p:nvPr/>
        </p:nvPicPr>
        <p:blipFill>
          <a:blip r:embed="rId4">
            <a:extLst/>
          </a:blip>
          <a:stretch>
            <a:fillRect/>
          </a:stretch>
        </p:blipFill>
        <p:spPr>
          <a:xfrm>
            <a:off x="6869821" y="4507094"/>
            <a:ext cx="1821726" cy="183114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8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 8: After World War I: Restoring? Civilization?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Exhaustion: The Belle Époque Broken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End of Aristocracy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 Democracy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Birth of “Really Existing Socialism”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Government Finances, Inflation, and “Reparations”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Keynes’s Protest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Post-WWI Economic Disorder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Deliberate Intensification of Unemployment”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Options in a Depression"/>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Options in a Depression</a:t>
            </a:r>
          </a:p>
        </p:txBody>
      </p:sp>
      <p:sp>
        <p:nvSpPr>
          <p:cNvPr id="185" name="Wait it out—until something changes, and people are happy with the cash they have and so resume spending at a “normal” pace…"/>
          <p:cNvSpPr txBox="1"/>
          <p:nvPr>
            <p:ph type="body" sz="half" idx="4294967295"/>
          </p:nvPr>
        </p:nvSpPr>
        <p:spPr>
          <a:xfrm>
            <a:off x="457199" y="1094171"/>
            <a:ext cx="4191108" cy="5244063"/>
          </a:xfrm>
          <a:prstGeom prst="rect">
            <a:avLst/>
          </a:prstGeom>
        </p:spPr>
        <p:txBody>
          <a:bodyPr lIns="50800" tIns="50800" rIns="50800" bIns="50800" anchor="t"/>
          <a:lstStyle/>
          <a:p>
            <a:pPr marL="304235" indent="-304235" defTabSz="768095">
              <a:spcBef>
                <a:spcPts val="700"/>
              </a:spcBef>
              <a:defRPr sz="2016">
                <a:uFill>
                  <a:solidFill>
                    <a:srgbClr val="000000"/>
                  </a:solidFill>
                </a:uFill>
                <a:latin typeface="Calibri"/>
                <a:ea typeface="Calibri"/>
                <a:cs typeface="Calibri"/>
                <a:sym typeface="Calibri"/>
              </a:defRPr>
            </a:pPr>
            <a:r>
              <a:t>Wait it out—until something changes, and people are happy with the cash they have and so resume spending at a “normal” pace</a:t>
            </a:r>
          </a:p>
          <a:p>
            <a:pPr marL="304235" indent="-304235" defTabSz="768095">
              <a:spcBef>
                <a:spcPts val="700"/>
              </a:spcBef>
              <a:defRPr sz="2016">
                <a:uFill>
                  <a:solidFill>
                    <a:srgbClr val="000000"/>
                  </a:solidFill>
                </a:uFill>
                <a:latin typeface="Calibri"/>
                <a:ea typeface="Calibri"/>
                <a:cs typeface="Calibri"/>
                <a:sym typeface="Calibri"/>
              </a:defRPr>
            </a:pPr>
            <a:r>
              <a:t>Have those who can make “cash” do so—without cracking trust in them</a:t>
            </a:r>
          </a:p>
          <a:p>
            <a:pPr marL="304235" indent="-304235" defTabSz="768095">
              <a:spcBef>
                <a:spcPts val="700"/>
              </a:spcBef>
              <a:defRPr sz="2016">
                <a:uFill>
                  <a:solidFill>
                    <a:srgbClr val="000000"/>
                  </a:solidFill>
                </a:uFill>
                <a:latin typeface="Calibri"/>
                <a:ea typeface="Calibri"/>
                <a:cs typeface="Calibri"/>
                <a:sym typeface="Calibri"/>
              </a:defRPr>
            </a:pPr>
            <a:r>
              <a:t>Have those who can spend—usually government—ramp up their own spending</a:t>
            </a:r>
          </a:p>
          <a:p>
            <a:pPr marL="304235" indent="-304235" defTabSz="768095">
              <a:spcBef>
                <a:spcPts val="700"/>
              </a:spcBef>
              <a:defRPr sz="2016">
                <a:uFill>
                  <a:solidFill>
                    <a:srgbClr val="000000"/>
                  </a:solidFill>
                </a:uFill>
                <a:latin typeface="Calibri"/>
                <a:ea typeface="Calibri"/>
                <a:cs typeface="Calibri"/>
                <a:sym typeface="Calibri"/>
              </a:defRPr>
            </a:pPr>
            <a:r>
              <a:t>Cut wages and prices?</a:t>
            </a:r>
          </a:p>
          <a:p>
            <a:pPr lvl="1" marL="677615" indent="-304235" defTabSz="768095">
              <a:spcBef>
                <a:spcPts val="700"/>
              </a:spcBef>
              <a:defRPr sz="2016">
                <a:uFill>
                  <a:solidFill>
                    <a:srgbClr val="000000"/>
                  </a:solidFill>
                </a:uFill>
                <a:latin typeface="Calibri"/>
                <a:ea typeface="Calibri"/>
                <a:cs typeface="Calibri"/>
                <a:sym typeface="Calibri"/>
              </a:defRPr>
            </a:pPr>
            <a:r>
              <a:t>But the shortage of and demand for cash is often a fear that somebodies are bankrupt, and at lower wages and prices more somebodies are bankrupt</a:t>
            </a:r>
          </a:p>
        </p:txBody>
      </p:sp>
      <p:pic>
        <p:nvPicPr>
          <p:cNvPr id="186" name="unemployment_line_-_Google_Search.png" descr="unemployment_line_-_Google_Search.png"/>
          <p:cNvPicPr>
            <a:picLocks noChangeAspect="1"/>
          </p:cNvPicPr>
          <p:nvPr/>
        </p:nvPicPr>
        <p:blipFill>
          <a:blip r:embed="rId2">
            <a:extLst/>
          </a:blip>
          <a:stretch>
            <a:fillRect/>
          </a:stretch>
        </p:blipFill>
        <p:spPr>
          <a:xfrm>
            <a:off x="4648306" y="1094171"/>
            <a:ext cx="4024249" cy="524406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Expenditure and Income"/>
          <p:cNvSpPr txBox="1"/>
          <p:nvPr>
            <p:ph type="title"/>
          </p:nvPr>
        </p:nvSpPr>
        <p:spPr>
          <a:xfrm>
            <a:off x="669726" y="-1"/>
            <a:ext cx="7804548" cy="1518048"/>
          </a:xfrm>
          <a:prstGeom prst="rect">
            <a:avLst/>
          </a:prstGeom>
        </p:spPr>
        <p:txBody>
          <a:bodyPr/>
          <a:lstStyle>
            <a:lvl1pPr defTabSz="398442">
              <a:defRPr b="1" sz="5238">
                <a:latin typeface="+mn-lt"/>
                <a:ea typeface="+mn-ea"/>
                <a:cs typeface="+mn-cs"/>
                <a:sym typeface="Helvetica"/>
              </a:defRPr>
            </a:lvl1pPr>
          </a:lstStyle>
          <a:p>
            <a:pPr/>
            <a:r>
              <a:t>Expenditure and Income</a:t>
            </a:r>
          </a:p>
        </p:txBody>
      </p:sp>
      <p:sp>
        <p:nvSpPr>
          <p:cNvPr id="189" name="Expenditure…"/>
          <p:cNvSpPr txBox="1"/>
          <p:nvPr>
            <p:ph type="body" sz="half" idx="1"/>
          </p:nvPr>
        </p:nvSpPr>
        <p:spPr>
          <a:xfrm>
            <a:off x="669726" y="1518046"/>
            <a:ext cx="3765485" cy="4732736"/>
          </a:xfrm>
          <a:prstGeom prst="rect">
            <a:avLst/>
          </a:prstGeom>
        </p:spPr>
        <p:txBody>
          <a:bodyPr anchor="t"/>
          <a:lstStyle/>
          <a:p>
            <a:pPr marL="209161" indent="-209161" defTabSz="316289">
              <a:spcBef>
                <a:spcPts val="900"/>
              </a:spcBef>
              <a:defRPr sz="1693"/>
            </a:pPr>
            <a:r>
              <a:t>Expenditure</a:t>
            </a:r>
          </a:p>
          <a:p>
            <a:pPr lvl="1" marL="551426" indent="-209161" defTabSz="316289">
              <a:spcBef>
                <a:spcPts val="900"/>
              </a:spcBef>
              <a:defRPr sz="1693"/>
            </a:pPr>
            <a:r>
              <a:t>E = C + I + NX + G</a:t>
            </a:r>
          </a:p>
          <a:p>
            <a:pPr lvl="1" marL="551426" indent="-209161" defTabSz="316289">
              <a:spcBef>
                <a:spcPts val="900"/>
              </a:spcBef>
              <a:defRPr sz="1693"/>
            </a:pPr>
            <a:r>
              <a:t>E = (c</a:t>
            </a:r>
            <a:r>
              <a:rPr baseline="-5999"/>
              <a:t>0</a:t>
            </a:r>
            <a:r>
              <a:t>+ c</a:t>
            </a:r>
            <a:r>
              <a:rPr baseline="-5999"/>
              <a:t>y</a:t>
            </a:r>
            <a:r>
              <a:t>Y) + (I</a:t>
            </a:r>
            <a:r>
              <a:rPr baseline="-5999"/>
              <a:t>0</a:t>
            </a:r>
            <a:r>
              <a:t>-I</a:t>
            </a:r>
            <a:r>
              <a:rPr baseline="-5999"/>
              <a:t>r</a:t>
            </a:r>
            <a:r>
              <a:t>r) + NX + G </a:t>
            </a:r>
          </a:p>
          <a:p>
            <a:pPr lvl="1" marL="551426" indent="-209161" defTabSz="316289">
              <a:spcBef>
                <a:spcPts val="900"/>
              </a:spcBef>
              <a:defRPr sz="1693"/>
            </a:pPr>
            <a:r>
              <a:t>E = (c</a:t>
            </a:r>
            <a:r>
              <a:rPr baseline="-5999"/>
              <a:t>0</a:t>
            </a:r>
            <a:r>
              <a:t>+I</a:t>
            </a:r>
            <a:r>
              <a:rPr baseline="-5999"/>
              <a:t>0</a:t>
            </a:r>
            <a:r>
              <a:t>+NX+G) + c</a:t>
            </a:r>
            <a:r>
              <a:rPr baseline="-5999"/>
              <a:t>y</a:t>
            </a:r>
            <a:r>
              <a:t>Y - I</a:t>
            </a:r>
            <a:r>
              <a:rPr baseline="-5999"/>
              <a:t>r</a:t>
            </a:r>
            <a:r>
              <a:t>r</a:t>
            </a:r>
          </a:p>
          <a:p>
            <a:pPr lvl="1" marL="551426" indent="-209161" defTabSz="316289">
              <a:spcBef>
                <a:spcPts val="900"/>
              </a:spcBef>
              <a:defRPr sz="1693"/>
            </a:pPr>
            <a:r>
              <a:t>Equilibrium: E = Y</a:t>
            </a:r>
          </a:p>
          <a:p>
            <a:pPr marL="209161" indent="-209161" defTabSz="316289">
              <a:spcBef>
                <a:spcPts val="900"/>
              </a:spcBef>
              <a:defRPr sz="1693"/>
            </a:pPr>
            <a:r>
              <a:t>What happens if planned expenditure E is less than expected income Y?</a:t>
            </a:r>
          </a:p>
          <a:p>
            <a:pPr lvl="1" marL="551426" indent="-209161" defTabSz="316289">
              <a:spcBef>
                <a:spcPts val="900"/>
              </a:spcBef>
              <a:defRPr sz="1693"/>
            </a:pPr>
            <a:r>
              <a:t>People make stuff, expecting to sell it</a:t>
            </a:r>
          </a:p>
          <a:p>
            <a:pPr lvl="1" marL="551426" indent="-209161" defTabSz="316289">
              <a:spcBef>
                <a:spcPts val="900"/>
              </a:spcBef>
              <a:defRPr sz="1693"/>
            </a:pPr>
            <a:r>
              <a:t>It doesn’t sell</a:t>
            </a:r>
          </a:p>
          <a:p>
            <a:pPr lvl="1" marL="551426" indent="-209161" defTabSz="316289">
              <a:spcBef>
                <a:spcPts val="900"/>
              </a:spcBef>
              <a:defRPr sz="1693"/>
            </a:pPr>
            <a:r>
              <a:t>So income comes in lower than people had expected</a:t>
            </a:r>
          </a:p>
          <a:p>
            <a:pPr lvl="1" marL="551426" indent="-209161" defTabSz="316289">
              <a:spcBef>
                <a:spcPts val="900"/>
              </a:spcBef>
              <a:defRPr sz="1693"/>
            </a:pPr>
            <a:r>
              <a:t>What happens next?</a:t>
            </a:r>
          </a:p>
        </p:txBody>
      </p:sp>
      <p:pic>
        <p:nvPicPr>
          <p:cNvPr id="190" name="20140317_IE_Framework_Examples_key.jpg" descr="20140317_IE_Framework_Examples_key.jpg"/>
          <p:cNvPicPr>
            <a:picLocks noChangeAspect="0"/>
          </p:cNvPicPr>
          <p:nvPr/>
        </p:nvPicPr>
        <p:blipFill>
          <a:blip r:embed="rId2">
            <a:extLst/>
          </a:blip>
          <a:stretch>
            <a:fillRect/>
          </a:stretch>
        </p:blipFill>
        <p:spPr>
          <a:xfrm>
            <a:off x="4435211" y="1523999"/>
            <a:ext cx="4039063" cy="472678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Expenditure and Income II"/>
          <p:cNvSpPr txBox="1"/>
          <p:nvPr>
            <p:ph type="title"/>
          </p:nvPr>
        </p:nvSpPr>
        <p:spPr>
          <a:prstGeom prst="rect">
            <a:avLst/>
          </a:prstGeom>
        </p:spPr>
        <p:txBody>
          <a:bodyPr/>
          <a:lstStyle>
            <a:lvl1pPr defTabSz="369689">
              <a:defRPr b="1" sz="4860">
                <a:latin typeface="+mn-lt"/>
                <a:ea typeface="+mn-ea"/>
                <a:cs typeface="+mn-cs"/>
                <a:sym typeface="Helvetica"/>
              </a:defRPr>
            </a:lvl1pPr>
          </a:lstStyle>
          <a:p>
            <a:pPr/>
            <a:r>
              <a:t>Expenditure and Income II</a:t>
            </a:r>
          </a:p>
        </p:txBody>
      </p:sp>
      <p:sp>
        <p:nvSpPr>
          <p:cNvPr id="193" name="Y = μ(c0 + I0 + NX) - μIrr + μG…"/>
          <p:cNvSpPr txBox="1"/>
          <p:nvPr>
            <p:ph type="body" sz="half" idx="1"/>
          </p:nvPr>
        </p:nvSpPr>
        <p:spPr>
          <a:xfrm>
            <a:off x="669726" y="1830585"/>
            <a:ext cx="3970751" cy="4420197"/>
          </a:xfrm>
          <a:prstGeom prst="rect">
            <a:avLst/>
          </a:prstGeom>
        </p:spPr>
        <p:txBody>
          <a:bodyPr anchor="t"/>
          <a:lstStyle/>
          <a:p>
            <a:pPr marL="263489" indent="-263489" defTabSz="398442">
              <a:spcBef>
                <a:spcPts val="2800"/>
              </a:spcBef>
              <a:defRPr sz="2134"/>
            </a:pPr>
            <a:r>
              <a:t>Y = μ(c</a:t>
            </a:r>
            <a:r>
              <a:rPr baseline="-5999"/>
              <a:t>0</a:t>
            </a:r>
            <a:r>
              <a:t> + I</a:t>
            </a:r>
            <a:r>
              <a:rPr baseline="-5999"/>
              <a:t>0</a:t>
            </a:r>
            <a:r>
              <a:t> + NX) - μI</a:t>
            </a:r>
            <a:r>
              <a:rPr baseline="-5999"/>
              <a:t>r</a:t>
            </a:r>
            <a:r>
              <a:t>r + μG</a:t>
            </a:r>
          </a:p>
          <a:p>
            <a:pPr marL="263489" indent="-263489" defTabSz="398442">
              <a:spcBef>
                <a:spcPts val="2800"/>
              </a:spcBef>
              <a:defRPr sz="2134"/>
            </a:pPr>
            <a:r>
              <a:t>Know the multiplier</a:t>
            </a:r>
          </a:p>
          <a:p>
            <a:pPr marL="263489" indent="-263489" defTabSz="398442">
              <a:spcBef>
                <a:spcPts val="2800"/>
              </a:spcBef>
              <a:defRPr sz="2134"/>
            </a:pPr>
            <a:r>
              <a:t>Track what happens to consumers’ expectations, business animal spirits, net exports, government purchases, and the interest rate r</a:t>
            </a:r>
          </a:p>
          <a:p>
            <a:pPr marL="263489" indent="-263489" defTabSz="398442">
              <a:spcBef>
                <a:spcPts val="2800"/>
              </a:spcBef>
              <a:defRPr sz="2134"/>
            </a:pPr>
            <a:r>
              <a:t>And you can track the economy</a:t>
            </a:r>
          </a:p>
        </p:txBody>
      </p:sp>
      <p:pic>
        <p:nvPicPr>
          <p:cNvPr id="194" name="Preview_of_“Untitled_2”.jpg" descr="Preview_of_“Untitled_2”.jpg"/>
          <p:cNvPicPr>
            <a:picLocks noChangeAspect="0"/>
          </p:cNvPicPr>
          <p:nvPr/>
        </p:nvPicPr>
        <p:blipFill>
          <a:blip r:embed="rId2">
            <a:extLst/>
          </a:blip>
          <a:stretch>
            <a:fillRect/>
          </a:stretch>
        </p:blipFill>
        <p:spPr>
          <a:xfrm>
            <a:off x="4640476" y="1523999"/>
            <a:ext cx="3833798" cy="472678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197"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198"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312181">
              <a:defRPr sz="4256"/>
            </a:pPr>
            <a:r>
              <a:t>The U.S.: The Roaring Twenties</a:t>
            </a:r>
          </a:p>
        </p:txBody>
      </p:sp>
      <p:sp>
        <p:nvSpPr>
          <p:cNvPr id="201"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202"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he Boom of the 1920s"/>
          <p:cNvSpPr txBox="1"/>
          <p:nvPr>
            <p:ph type="title"/>
          </p:nvPr>
        </p:nvSpPr>
        <p:spPr>
          <a:xfrm>
            <a:off x="371390" y="-1"/>
            <a:ext cx="8341552" cy="1071564"/>
          </a:xfrm>
          <a:prstGeom prst="rect">
            <a:avLst/>
          </a:prstGeom>
        </p:spPr>
        <p:txBody>
          <a:bodyPr/>
          <a:lstStyle/>
          <a:p>
            <a:pPr/>
            <a:r>
              <a:t>The Boom of the 1920s</a:t>
            </a:r>
          </a:p>
        </p:txBody>
      </p:sp>
      <p:sp>
        <p:nvSpPr>
          <p:cNvPr id="205" name="The only big recession the post-WWI recession…"/>
          <p:cNvSpPr txBox="1"/>
          <p:nvPr>
            <p:ph type="body" sz="half" idx="1"/>
          </p:nvPr>
        </p:nvSpPr>
        <p:spPr>
          <a:xfrm>
            <a:off x="371390" y="1071562"/>
            <a:ext cx="3866383" cy="5311433"/>
          </a:xfrm>
          <a:prstGeom prst="rect">
            <a:avLst/>
          </a:prstGeom>
        </p:spPr>
        <p:txBody>
          <a:bodyPr anchor="t"/>
          <a:lstStyle/>
          <a:p>
            <a:pPr>
              <a:spcBef>
                <a:spcPts val="800"/>
              </a:spcBef>
            </a:pPr>
            <a:r>
              <a:t>The only big recession the post-WWI recession</a:t>
            </a:r>
          </a:p>
          <a:p>
            <a:pPr lvl="1">
              <a:spcBef>
                <a:spcPts val="800"/>
              </a:spcBef>
            </a:pPr>
            <a:r>
              <a:t>Get rid of the inflation of WWI</a:t>
            </a:r>
          </a:p>
          <a:p>
            <a:pPr lvl="1">
              <a:spcBef>
                <a:spcPts val="800"/>
              </a:spcBef>
            </a:pPr>
            <a:r>
              <a:t>Return the economy to sound finance</a:t>
            </a:r>
          </a:p>
          <a:p>
            <a:pPr>
              <a:spcBef>
                <a:spcPts val="800"/>
              </a:spcBef>
            </a:pPr>
            <a:r>
              <a:t>How big a deal was 1919-1921?</a:t>
            </a:r>
          </a:p>
          <a:p>
            <a:pPr>
              <a:spcBef>
                <a:spcPts val="800"/>
              </a:spcBef>
            </a:pPr>
            <a:r>
              <a:t>Rapid bounce-back, however</a:t>
            </a:r>
          </a:p>
        </p:txBody>
      </p:sp>
      <p:pic>
        <p:nvPicPr>
          <p:cNvPr id="206"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209"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210"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etting the Stage for World War II"/>
          <p:cNvSpPr txBox="1"/>
          <p:nvPr>
            <p:ph type="title" idx="4294967295"/>
          </p:nvPr>
        </p:nvSpPr>
        <p:spPr>
          <a:xfrm>
            <a:off x="457199" y="-1"/>
            <a:ext cx="8228391" cy="1023141"/>
          </a:xfrm>
          <a:prstGeom prst="rect">
            <a:avLst/>
          </a:prstGeom>
        </p:spPr>
        <p:txBody>
          <a:bodyPr lIns="50800" tIns="50800" rIns="50800" bIns="50800"/>
          <a:lstStyle>
            <a:lvl1pPr defTabSz="295751">
              <a:defRPr sz="4032">
                <a:solidFill>
                  <a:srgbClr val="000080"/>
                </a:solidFill>
              </a:defRPr>
            </a:lvl1pPr>
          </a:lstStyle>
          <a:p>
            <a:pPr/>
            <a:r>
              <a:t>Setting the Stage for World War II</a:t>
            </a:r>
          </a:p>
        </p:txBody>
      </p:sp>
      <p:sp>
        <p:nvSpPr>
          <p:cNvPr id="213" name="What had ended previous downturns?:…"/>
          <p:cNvSpPr txBox="1"/>
          <p:nvPr>
            <p:ph type="body" sz="half" idx="4294967295"/>
          </p:nvPr>
        </p:nvSpPr>
        <p:spPr>
          <a:xfrm>
            <a:off x="457199" y="1023139"/>
            <a:ext cx="4117828" cy="5244064"/>
          </a:xfrm>
          <a:prstGeom prst="rect">
            <a:avLst/>
          </a:prstGeom>
        </p:spPr>
        <p:txBody>
          <a:bodyPr lIns="50800" tIns="50800" rIns="50800" bIns="50800" anchor="t"/>
          <a:lstStyle/>
          <a:p>
            <a:pPr marL="0" indent="0" defTabSz="361005">
              <a:spcBef>
                <a:spcPts val="0"/>
              </a:spcBef>
              <a:buSzTx/>
              <a:buFont typeface="Arial"/>
              <a:buNone/>
              <a:defRPr b="1" sz="1848">
                <a:uFill>
                  <a:solidFill>
                    <a:srgbClr val="000000"/>
                  </a:solidFill>
                </a:uFill>
                <a:latin typeface="+mn-lt"/>
                <a:ea typeface="+mn-ea"/>
                <a:cs typeface="+mn-cs"/>
                <a:sym typeface="Helvetica"/>
              </a:defRPr>
            </a:pPr>
            <a:r>
              <a:t>What had ended previous downturns?:</a:t>
            </a:r>
          </a:p>
          <a:p>
            <a:pPr marL="0" indent="0" defTabSz="361005">
              <a:spcBef>
                <a:spcPts val="0"/>
              </a:spcBef>
              <a:buSzTx/>
              <a:buNone/>
              <a:defRPr b="1" sz="1848">
                <a:uFill>
                  <a:solidFill>
                    <a:srgbClr val="000000"/>
                  </a:solidFill>
                </a:uFill>
                <a:latin typeface="+mn-lt"/>
                <a:ea typeface="+mn-ea"/>
                <a:cs typeface="+mn-cs"/>
                <a:sym typeface="Helvetica"/>
              </a:defRPr>
            </a:pPr>
          </a:p>
          <a:p>
            <a:pPr marL="304235" indent="-304235" defTabSz="768095">
              <a:spcBef>
                <a:spcPts val="700"/>
              </a:spcBef>
              <a:defRPr sz="2016">
                <a:uFill>
                  <a:solidFill>
                    <a:srgbClr val="000000"/>
                  </a:solidFill>
                </a:uFill>
                <a:latin typeface="Calibri"/>
                <a:ea typeface="Calibri"/>
                <a:cs typeface="Calibri"/>
                <a:sym typeface="Calibri"/>
              </a:defRPr>
            </a:pPr>
            <a:r>
              <a:t>1873—RR investment drops to zero</a:t>
            </a:r>
          </a:p>
          <a:p>
            <a:pPr marL="304235" indent="-304235" defTabSz="768095">
              <a:spcBef>
                <a:spcPts val="700"/>
              </a:spcBef>
              <a:defRPr sz="2016">
                <a:uFill>
                  <a:solidFill>
                    <a:srgbClr val="000000"/>
                  </a:solidFill>
                </a:uFill>
                <a:latin typeface="Calibri"/>
                <a:ea typeface="Calibri"/>
                <a:cs typeface="Calibri"/>
                <a:sym typeface="Calibri"/>
              </a:defRPr>
            </a:pPr>
            <a:r>
              <a:t>1884—RR investment drops to zero</a:t>
            </a:r>
          </a:p>
          <a:p>
            <a:pPr marL="304235" indent="-304235" defTabSz="768095">
              <a:spcBef>
                <a:spcPts val="700"/>
              </a:spcBef>
              <a:defRPr sz="2016">
                <a:uFill>
                  <a:solidFill>
                    <a:srgbClr val="000000"/>
                  </a:solidFill>
                </a:uFill>
                <a:latin typeface="Calibri"/>
                <a:ea typeface="Calibri"/>
                <a:cs typeface="Calibri"/>
                <a:sym typeface="Calibri"/>
              </a:defRPr>
            </a:pPr>
            <a:r>
              <a:t>1893—confidence that gold standard will be kept</a:t>
            </a:r>
          </a:p>
          <a:p>
            <a:pPr marL="304235" indent="-304235" defTabSz="768095">
              <a:spcBef>
                <a:spcPts val="700"/>
              </a:spcBef>
              <a:defRPr sz="2016">
                <a:uFill>
                  <a:solidFill>
                    <a:srgbClr val="000000"/>
                  </a:solidFill>
                </a:uFill>
                <a:latin typeface="Calibri"/>
                <a:ea typeface="Calibri"/>
                <a:cs typeface="Calibri"/>
                <a:sym typeface="Calibri"/>
              </a:defRPr>
            </a:pPr>
            <a:r>
              <a:t>1904—Theodore Roosevelt</a:t>
            </a:r>
          </a:p>
          <a:p>
            <a:pPr marL="304235" indent="-304235" defTabSz="768095">
              <a:spcBef>
                <a:spcPts val="700"/>
              </a:spcBef>
              <a:defRPr sz="2016">
                <a:uFill>
                  <a:solidFill>
                    <a:srgbClr val="000000"/>
                  </a:solidFill>
                </a:uFill>
                <a:latin typeface="Calibri"/>
                <a:ea typeface="Calibri"/>
                <a:cs typeface="Calibri"/>
                <a:sym typeface="Calibri"/>
              </a:defRPr>
            </a:pPr>
            <a:r>
              <a:t>1907—J.P. Morgan constitutes himself a pick-up central bank</a:t>
            </a:r>
          </a:p>
          <a:p>
            <a:pPr marL="304235" indent="-304235" defTabSz="768095">
              <a:spcBef>
                <a:spcPts val="700"/>
              </a:spcBef>
              <a:defRPr sz="2016">
                <a:uFill>
                  <a:solidFill>
                    <a:srgbClr val="000000"/>
                  </a:solidFill>
                </a:uFill>
                <a:latin typeface="Calibri"/>
                <a:ea typeface="Calibri"/>
                <a:cs typeface="Calibri"/>
                <a:sym typeface="Calibri"/>
              </a:defRPr>
            </a:pPr>
            <a:r>
              <a:t>1914—profits from European war demand WWI</a:t>
            </a:r>
          </a:p>
          <a:p>
            <a:pPr marL="304235" indent="-304235" defTabSz="768095">
              <a:spcBef>
                <a:spcPts val="700"/>
              </a:spcBef>
              <a:defRPr sz="2016">
                <a:uFill>
                  <a:solidFill>
                    <a:srgbClr val="000000"/>
                  </a:solidFill>
                </a:uFill>
                <a:latin typeface="Calibri"/>
                <a:ea typeface="Calibri"/>
                <a:cs typeface="Calibri"/>
                <a:sym typeface="Calibri"/>
              </a:defRPr>
            </a:pPr>
            <a:r>
              <a:t>1920—Federal Reserve reverses course</a:t>
            </a:r>
          </a:p>
        </p:txBody>
      </p:sp>
      <p:pic>
        <p:nvPicPr>
          <p:cNvPr id="214"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217"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 8:</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Exhaustion: The Belle Époque Broken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End of Aristocracy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 Democracy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Birth of “Really Existing Socialism”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Government Finances, Inflation, and “Reparations”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Keynes’s Protest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Post-WWI Economic Disorder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Deliberate Intensification of Unemployment”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220"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On to Chapters 9 &amp; 10: The Roaring Twenties &amp;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Absence of a </a:t>
            </a:r>
            <a:r>
              <a:rPr i="1"/>
              <a:t>hegemon…</a:t>
            </a:r>
            <a:endParaRPr i="1"/>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coming of mass production…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Toward utopia?</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Mass consumption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Mass distribution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Worldwide distribution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Feminism;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Left behind farmers &amp; African-Americans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Frenzied finance &amp; leading sectors: “radio”, autos, etc…</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Things fall apart: The slide into the Great Depression…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Crash</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“Liquidationism”</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Debt &amp; deflation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91"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92" name="Image" descr="Image"/>
          <p:cNvPicPr>
            <a:picLocks noChangeAspect="1"/>
          </p:cNvPicPr>
          <p:nvPr/>
        </p:nvPicPr>
        <p:blipFill>
          <a:blip r:embed="rId2">
            <a:extLst/>
          </a:blip>
          <a:stretch>
            <a:fillRect/>
          </a:stretch>
        </p:blipFill>
        <p:spPr>
          <a:xfrm>
            <a:off x="277663" y="1767705"/>
            <a:ext cx="8572501" cy="431612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223"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Catch Our Breath…"/>
          <p:cNvSpPr txBox="1"/>
          <p:nvPr>
            <p:ph type="title"/>
          </p:nvPr>
        </p:nvSpPr>
        <p:spPr>
          <a:xfrm>
            <a:off x="276457" y="-2"/>
            <a:ext cx="8572501" cy="1270003"/>
          </a:xfrm>
          <a:prstGeom prst="rect">
            <a:avLst/>
          </a:prstGeom>
        </p:spPr>
        <p:txBody>
          <a:bodyPr/>
          <a:lstStyle/>
          <a:p>
            <a:pPr/>
            <a:r>
              <a:t>Catch Our Breath…</a:t>
            </a:r>
          </a:p>
        </p:txBody>
      </p:sp>
      <p:sp>
        <p:nvSpPr>
          <p:cNvPr id="226"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27"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30"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31"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34"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35"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38"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39"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42"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43"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46"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4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50"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51"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54"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55"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58"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95"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96"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61"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264"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267"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270"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273"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Measuring Growth"/>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276" name="Is it the case that British Queen Victoria I Hanover was a better queen but not a happier woman than Queen Elizabeth I Tudor?…"/>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Is it the case that British Queen Victoria I Hanover was a better queen but not a happier woman than Queen Elizabeth I Tudor?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Not sure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 II</a:t>
            </a:r>
          </a:p>
        </p:txBody>
      </p:sp>
      <p:sp>
        <p:nvSpPr>
          <p:cNvPr id="279"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282"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285"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Demography"/>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a:t>
            </a:r>
          </a:p>
        </p:txBody>
      </p:sp>
      <p:sp>
        <p:nvSpPr>
          <p:cNvPr id="288" name="What is the “demographic transition”?"/>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What is the “demographic transition”?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99"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100" name="Image" descr="Image"/>
          <p:cNvPicPr>
            <a:picLocks noChangeAspect="0"/>
          </p:cNvPicPr>
          <p:nvPr/>
        </p:nvPicPr>
        <p:blipFill>
          <a:blip r:embed="rId2">
            <a:extLst/>
          </a:blip>
          <a:srcRect l="0" t="0" r="32938" b="0"/>
          <a:stretch>
            <a:fillRect/>
          </a:stretch>
        </p:blipFill>
        <p:spPr>
          <a:xfrm>
            <a:off x="4651543" y="1878832"/>
            <a:ext cx="4064000" cy="2376984"/>
          </a:xfrm>
          <a:prstGeom prst="rect">
            <a:avLst/>
          </a:prstGeom>
          <a:ln w="12700">
            <a:miter lim="400000"/>
          </a:ln>
        </p:spPr>
      </p:pic>
      <p:pic>
        <p:nvPicPr>
          <p:cNvPr id="101" name="Image" descr="Image"/>
          <p:cNvPicPr>
            <a:picLocks noChangeAspect="0"/>
          </p:cNvPicPr>
          <p:nvPr/>
        </p:nvPicPr>
        <p:blipFill>
          <a:blip r:embed="rId3">
            <a:extLst/>
          </a:blip>
          <a:stretch>
            <a:fillRect/>
          </a:stretch>
        </p:blipFill>
        <p:spPr>
          <a:xfrm>
            <a:off x="445303" y="1878832"/>
            <a:ext cx="4064001" cy="2376885"/>
          </a:xfrm>
          <a:prstGeom prst="rect">
            <a:avLst/>
          </a:prstGeom>
          <a:ln w="12700">
            <a:miter lim="400000"/>
          </a:ln>
        </p:spPr>
      </p:pic>
      <p:pic>
        <p:nvPicPr>
          <p:cNvPr id="102" name="Image" descr="Image"/>
          <p:cNvPicPr>
            <a:picLocks noChangeAspect="0"/>
          </p:cNvPicPr>
          <p:nvPr/>
        </p:nvPicPr>
        <p:blipFill>
          <a:blip r:embed="rId4">
            <a:extLst/>
          </a:blip>
          <a:stretch>
            <a:fillRect/>
          </a:stretch>
        </p:blipFill>
        <p:spPr>
          <a:xfrm>
            <a:off x="445303" y="4255716"/>
            <a:ext cx="4064001" cy="2374901"/>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291"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294"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297"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Wealth Gulf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Wealth Gulfs</a:t>
            </a:r>
          </a:p>
        </p:txBody>
      </p:sp>
      <p:sp>
        <p:nvSpPr>
          <p:cNvPr id="300" name="What fraction of humanity has not climbed onto the “escalator to modernity”?…"/>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fraction of humanity has not climbed onto the “escalator to modernity”?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75%</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 cannot yet tell.</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03"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Economic Mismanagement and Insecurity"/>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a:t>
            </a:r>
          </a:p>
        </p:txBody>
      </p:sp>
      <p:sp>
        <p:nvSpPr>
          <p:cNvPr id="306" name="Karl Polanyi argued that people have rights to what things that the market economy turns into “commoditie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Karl Polanyi argued that people have rights to what things that the market economy turns into “commodities”?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(a stable community), labor (a “just” income), and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labor (a “just” income), finance (a stable economic place), and property (the ability to keep what you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labor (a “just” income), finance (a stable economic place), and respect (deference from your peers).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(a stable community), property (the ability to keep what you earn), and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09"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land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labor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property (the ability to keep what you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12"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13"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1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1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05"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2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25"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26"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2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30"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33"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34"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37"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38"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41"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42"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45"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46"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47"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50"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51"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52"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55"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56"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59"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60"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08"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6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64"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65"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66"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69"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70"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71"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74"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75"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378"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379"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382"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383"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86"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89"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9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95"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398"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The Belle Époque Broken"/>
          <p:cNvSpPr txBox="1"/>
          <p:nvPr>
            <p:ph type="title" idx="4294967295"/>
          </p:nvPr>
        </p:nvSpPr>
        <p:spPr>
          <a:xfrm>
            <a:off x="457199" y="-1"/>
            <a:ext cx="8234348" cy="1094173"/>
          </a:xfrm>
          <a:prstGeom prst="rect">
            <a:avLst/>
          </a:prstGeom>
        </p:spPr>
        <p:txBody>
          <a:bodyPr lIns="50800" tIns="50800" rIns="50800" bIns="50800"/>
          <a:lstStyle/>
          <a:p>
            <a:pPr lvl="1" defTabSz="386119">
              <a:defRPr sz="5264"/>
            </a:pPr>
            <a:r>
              <a:t>The Belle Époque Broken</a:t>
            </a:r>
          </a:p>
        </p:txBody>
      </p:sp>
      <p:sp>
        <p:nvSpPr>
          <p:cNvPr id="111"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01"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02"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05"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06"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07"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10"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13"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16"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17"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42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42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42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42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43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